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778" r:id="rId2"/>
    <p:sldId id="752" r:id="rId3"/>
    <p:sldId id="780" r:id="rId4"/>
    <p:sldId id="714" r:id="rId5"/>
    <p:sldId id="779" r:id="rId6"/>
    <p:sldId id="716" r:id="rId7"/>
    <p:sldId id="717" r:id="rId8"/>
    <p:sldId id="751" r:id="rId9"/>
    <p:sldId id="753" r:id="rId10"/>
    <p:sldId id="754" r:id="rId11"/>
    <p:sldId id="755" r:id="rId12"/>
    <p:sldId id="759" r:id="rId13"/>
    <p:sldId id="722" r:id="rId14"/>
    <p:sldId id="774" r:id="rId15"/>
    <p:sldId id="782" r:id="rId16"/>
    <p:sldId id="723" r:id="rId17"/>
    <p:sldId id="760" r:id="rId18"/>
    <p:sldId id="725" r:id="rId19"/>
    <p:sldId id="776" r:id="rId20"/>
    <p:sldId id="727" r:id="rId21"/>
    <p:sldId id="761" r:id="rId22"/>
    <p:sldId id="729" r:id="rId23"/>
    <p:sldId id="784" r:id="rId24"/>
    <p:sldId id="783" r:id="rId25"/>
    <p:sldId id="762" r:id="rId26"/>
    <p:sldId id="732" r:id="rId27"/>
    <p:sldId id="733" r:id="rId28"/>
    <p:sldId id="734" r:id="rId29"/>
    <p:sldId id="735" r:id="rId30"/>
    <p:sldId id="763" r:id="rId31"/>
    <p:sldId id="737" r:id="rId32"/>
    <p:sldId id="764" r:id="rId33"/>
    <p:sldId id="756" r:id="rId34"/>
    <p:sldId id="771" r:id="rId35"/>
    <p:sldId id="772" r:id="rId36"/>
    <p:sldId id="740" r:id="rId37"/>
    <p:sldId id="799" r:id="rId38"/>
    <p:sldId id="773" r:id="rId39"/>
    <p:sldId id="769" r:id="rId40"/>
    <p:sldId id="786" r:id="rId41"/>
    <p:sldId id="768" r:id="rId42"/>
    <p:sldId id="741" r:id="rId43"/>
    <p:sldId id="798" r:id="rId44"/>
    <p:sldId id="797" r:id="rId45"/>
    <p:sldId id="765" r:id="rId46"/>
    <p:sldId id="766" r:id="rId47"/>
    <p:sldId id="793" r:id="rId48"/>
    <p:sldId id="794" r:id="rId49"/>
    <p:sldId id="745" r:id="rId50"/>
    <p:sldId id="746" r:id="rId51"/>
    <p:sldId id="767" r:id="rId52"/>
    <p:sldId id="748" r:id="rId53"/>
    <p:sldId id="795" r:id="rId54"/>
    <p:sldId id="800" r:id="rId55"/>
    <p:sldId id="749" r:id="rId56"/>
    <p:sldId id="785" r:id="rId57"/>
  </p:sldIdLst>
  <p:sldSz cx="9144000" cy="6858000" type="screen4x3"/>
  <p:notesSz cx="68580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3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00"/>
    <a:srgbClr val="1C9903"/>
    <a:srgbClr val="3366FF"/>
    <a:srgbClr val="077F43"/>
    <a:srgbClr val="3399FF"/>
    <a:srgbClr val="FFFF66"/>
    <a:srgbClr val="BE0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101" autoAdjust="0"/>
  </p:normalViewPr>
  <p:slideViewPr>
    <p:cSldViewPr>
      <p:cViewPr>
        <p:scale>
          <a:sx n="75" d="100"/>
          <a:sy n="75" d="100"/>
        </p:scale>
        <p:origin x="-936" y="-5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50" y="-7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7092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4838"/>
            <a:ext cx="5029200" cy="4183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1" tIns="45183" rIns="91981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4850"/>
            <a:ext cx="462915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14554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4650"/>
          </a:xfrm>
          <a:noFill/>
          <a:ln w="9525"/>
        </p:spPr>
        <p:txBody>
          <a:bodyPr lIns="92728" tIns="46364" rIns="92728" bIns="4636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7463" y="219075"/>
            <a:ext cx="1938337" cy="565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7688" y="219075"/>
            <a:ext cx="5667375" cy="565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7688" y="1676400"/>
            <a:ext cx="3802062" cy="4200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150" y="1676400"/>
            <a:ext cx="3803650" cy="4200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0"/>
                <a:invGamma/>
              </a:scheme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47688" y="219075"/>
            <a:ext cx="7758112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7688" y="1676400"/>
            <a:ext cx="7758112" cy="420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28"/>
          <p:cNvGrpSpPr>
            <a:grpSpLocks/>
          </p:cNvGrpSpPr>
          <p:nvPr userDrawn="1"/>
        </p:nvGrpSpPr>
        <p:grpSpPr bwMode="auto">
          <a:xfrm>
            <a:off x="0" y="6400800"/>
            <a:ext cx="9144000" cy="184150"/>
            <a:chOff x="0" y="4061"/>
            <a:chExt cx="5760" cy="116"/>
          </a:xfrm>
        </p:grpSpPr>
        <p:sp>
          <p:nvSpPr>
            <p:cNvPr id="1032" name="Freeform 24"/>
            <p:cNvSpPr>
              <a:spLocks/>
            </p:cNvSpPr>
            <p:nvPr userDrawn="1"/>
          </p:nvSpPr>
          <p:spPr bwMode="auto">
            <a:xfrm>
              <a:off x="4194" y="4061"/>
              <a:ext cx="166" cy="116"/>
            </a:xfrm>
            <a:custGeom>
              <a:avLst/>
              <a:gdLst>
                <a:gd name="T0" fmla="*/ 160 w 166"/>
                <a:gd name="T1" fmla="*/ 0 h 116"/>
                <a:gd name="T2" fmla="*/ 151 w 166"/>
                <a:gd name="T3" fmla="*/ 0 h 116"/>
                <a:gd name="T4" fmla="*/ 143 w 166"/>
                <a:gd name="T5" fmla="*/ 0 h 116"/>
                <a:gd name="T6" fmla="*/ 137 w 166"/>
                <a:gd name="T7" fmla="*/ 1 h 116"/>
                <a:gd name="T8" fmla="*/ 129 w 166"/>
                <a:gd name="T9" fmla="*/ 2 h 116"/>
                <a:gd name="T10" fmla="*/ 123 w 166"/>
                <a:gd name="T11" fmla="*/ 5 h 116"/>
                <a:gd name="T12" fmla="*/ 119 w 166"/>
                <a:gd name="T13" fmla="*/ 10 h 116"/>
                <a:gd name="T14" fmla="*/ 116 w 166"/>
                <a:gd name="T15" fmla="*/ 19 h 116"/>
                <a:gd name="T16" fmla="*/ 114 w 166"/>
                <a:gd name="T17" fmla="*/ 31 h 116"/>
                <a:gd name="T18" fmla="*/ 111 w 166"/>
                <a:gd name="T19" fmla="*/ 43 h 116"/>
                <a:gd name="T20" fmla="*/ 109 w 166"/>
                <a:gd name="T21" fmla="*/ 52 h 116"/>
                <a:gd name="T22" fmla="*/ 107 w 166"/>
                <a:gd name="T23" fmla="*/ 62 h 116"/>
                <a:gd name="T24" fmla="*/ 105 w 166"/>
                <a:gd name="T25" fmla="*/ 72 h 116"/>
                <a:gd name="T26" fmla="*/ 103 w 166"/>
                <a:gd name="T27" fmla="*/ 84 h 116"/>
                <a:gd name="T28" fmla="*/ 100 w 166"/>
                <a:gd name="T29" fmla="*/ 96 h 116"/>
                <a:gd name="T30" fmla="*/ 97 w 166"/>
                <a:gd name="T31" fmla="*/ 105 h 116"/>
                <a:gd name="T32" fmla="*/ 93 w 166"/>
                <a:gd name="T33" fmla="*/ 110 h 116"/>
                <a:gd name="T34" fmla="*/ 87 w 166"/>
                <a:gd name="T35" fmla="*/ 113 h 116"/>
                <a:gd name="T36" fmla="*/ 79 w 166"/>
                <a:gd name="T37" fmla="*/ 114 h 116"/>
                <a:gd name="T38" fmla="*/ 72 w 166"/>
                <a:gd name="T39" fmla="*/ 115 h 116"/>
                <a:gd name="T40" fmla="*/ 64 w 166"/>
                <a:gd name="T41" fmla="*/ 115 h 116"/>
                <a:gd name="T42" fmla="*/ 55 w 166"/>
                <a:gd name="T43" fmla="*/ 115 h 116"/>
                <a:gd name="T44" fmla="*/ 0 w 166"/>
                <a:gd name="T45" fmla="*/ 115 h 116"/>
                <a:gd name="T46" fmla="*/ 10 w 166"/>
                <a:gd name="T47" fmla="*/ 115 h 116"/>
                <a:gd name="T48" fmla="*/ 18 w 166"/>
                <a:gd name="T49" fmla="*/ 115 h 116"/>
                <a:gd name="T50" fmla="*/ 26 w 166"/>
                <a:gd name="T51" fmla="*/ 115 h 116"/>
                <a:gd name="T52" fmla="*/ 32 w 166"/>
                <a:gd name="T53" fmla="*/ 114 h 116"/>
                <a:gd name="T54" fmla="*/ 40 w 166"/>
                <a:gd name="T55" fmla="*/ 112 h 116"/>
                <a:gd name="T56" fmla="*/ 46 w 166"/>
                <a:gd name="T57" fmla="*/ 108 h 116"/>
                <a:gd name="T58" fmla="*/ 49 w 166"/>
                <a:gd name="T59" fmla="*/ 101 h 116"/>
                <a:gd name="T60" fmla="*/ 51 w 166"/>
                <a:gd name="T61" fmla="*/ 90 h 116"/>
                <a:gd name="T62" fmla="*/ 54 w 166"/>
                <a:gd name="T63" fmla="*/ 76 h 116"/>
                <a:gd name="T64" fmla="*/ 56 w 166"/>
                <a:gd name="T65" fmla="*/ 67 h 116"/>
                <a:gd name="T66" fmla="*/ 58 w 166"/>
                <a:gd name="T67" fmla="*/ 57 h 116"/>
                <a:gd name="T68" fmla="*/ 60 w 166"/>
                <a:gd name="T69" fmla="*/ 47 h 116"/>
                <a:gd name="T70" fmla="*/ 62 w 166"/>
                <a:gd name="T71" fmla="*/ 38 h 116"/>
                <a:gd name="T72" fmla="*/ 65 w 166"/>
                <a:gd name="T73" fmla="*/ 24 h 116"/>
                <a:gd name="T74" fmla="*/ 67 w 166"/>
                <a:gd name="T75" fmla="*/ 14 h 116"/>
                <a:gd name="T76" fmla="*/ 70 w 166"/>
                <a:gd name="T77" fmla="*/ 7 h 116"/>
                <a:gd name="T78" fmla="*/ 75 w 166"/>
                <a:gd name="T79" fmla="*/ 3 h 116"/>
                <a:gd name="T80" fmla="*/ 84 w 166"/>
                <a:gd name="T81" fmla="*/ 1 h 116"/>
                <a:gd name="T82" fmla="*/ 89 w 166"/>
                <a:gd name="T83" fmla="*/ 0 h 116"/>
                <a:gd name="T84" fmla="*/ 97 w 166"/>
                <a:gd name="T85" fmla="*/ 0 h 116"/>
                <a:gd name="T86" fmla="*/ 105 w 166"/>
                <a:gd name="T87" fmla="*/ 0 h 116"/>
                <a:gd name="T88" fmla="*/ 115 w 166"/>
                <a:gd name="T89" fmla="*/ 0 h 11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6" h="116">
                  <a:moveTo>
                    <a:pt x="165" y="0"/>
                  </a:moveTo>
                  <a:lnTo>
                    <a:pt x="160" y="0"/>
                  </a:lnTo>
                  <a:lnTo>
                    <a:pt x="155" y="0"/>
                  </a:lnTo>
                  <a:lnTo>
                    <a:pt x="151" y="0"/>
                  </a:lnTo>
                  <a:lnTo>
                    <a:pt x="147" y="0"/>
                  </a:lnTo>
                  <a:lnTo>
                    <a:pt x="143" y="0"/>
                  </a:lnTo>
                  <a:lnTo>
                    <a:pt x="140" y="0"/>
                  </a:lnTo>
                  <a:lnTo>
                    <a:pt x="137" y="1"/>
                  </a:lnTo>
                  <a:lnTo>
                    <a:pt x="134" y="1"/>
                  </a:lnTo>
                  <a:lnTo>
                    <a:pt x="129" y="2"/>
                  </a:lnTo>
                  <a:lnTo>
                    <a:pt x="126" y="3"/>
                  </a:lnTo>
                  <a:lnTo>
                    <a:pt x="123" y="5"/>
                  </a:lnTo>
                  <a:lnTo>
                    <a:pt x="121" y="7"/>
                  </a:lnTo>
                  <a:lnTo>
                    <a:pt x="119" y="10"/>
                  </a:lnTo>
                  <a:lnTo>
                    <a:pt x="117" y="14"/>
                  </a:lnTo>
                  <a:lnTo>
                    <a:pt x="116" y="19"/>
                  </a:lnTo>
                  <a:lnTo>
                    <a:pt x="115" y="24"/>
                  </a:lnTo>
                  <a:lnTo>
                    <a:pt x="114" y="31"/>
                  </a:lnTo>
                  <a:lnTo>
                    <a:pt x="112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09" y="52"/>
                  </a:lnTo>
                  <a:lnTo>
                    <a:pt x="108" y="57"/>
                  </a:lnTo>
                  <a:lnTo>
                    <a:pt x="107" y="62"/>
                  </a:lnTo>
                  <a:lnTo>
                    <a:pt x="106" y="67"/>
                  </a:lnTo>
                  <a:lnTo>
                    <a:pt x="105" y="72"/>
                  </a:lnTo>
                  <a:lnTo>
                    <a:pt x="104" y="76"/>
                  </a:lnTo>
                  <a:lnTo>
                    <a:pt x="103" y="84"/>
                  </a:lnTo>
                  <a:lnTo>
                    <a:pt x="101" y="90"/>
                  </a:lnTo>
                  <a:lnTo>
                    <a:pt x="100" y="96"/>
                  </a:lnTo>
                  <a:lnTo>
                    <a:pt x="99" y="101"/>
                  </a:lnTo>
                  <a:lnTo>
                    <a:pt x="97" y="105"/>
                  </a:lnTo>
                  <a:lnTo>
                    <a:pt x="96" y="108"/>
                  </a:lnTo>
                  <a:lnTo>
                    <a:pt x="93" y="110"/>
                  </a:lnTo>
                  <a:lnTo>
                    <a:pt x="90" y="112"/>
                  </a:lnTo>
                  <a:lnTo>
                    <a:pt x="87" y="113"/>
                  </a:lnTo>
                  <a:lnTo>
                    <a:pt x="82" y="114"/>
                  </a:lnTo>
                  <a:lnTo>
                    <a:pt x="79" y="114"/>
                  </a:lnTo>
                  <a:lnTo>
                    <a:pt x="76" y="115"/>
                  </a:lnTo>
                  <a:lnTo>
                    <a:pt x="72" y="115"/>
                  </a:lnTo>
                  <a:lnTo>
                    <a:pt x="68" y="115"/>
                  </a:lnTo>
                  <a:lnTo>
                    <a:pt x="64" y="115"/>
                  </a:lnTo>
                  <a:lnTo>
                    <a:pt x="60" y="115"/>
                  </a:lnTo>
                  <a:lnTo>
                    <a:pt x="55" y="115"/>
                  </a:lnTo>
                  <a:lnTo>
                    <a:pt x="50" y="115"/>
                  </a:lnTo>
                  <a:lnTo>
                    <a:pt x="0" y="115"/>
                  </a:lnTo>
                  <a:lnTo>
                    <a:pt x="5" y="115"/>
                  </a:lnTo>
                  <a:lnTo>
                    <a:pt x="10" y="115"/>
                  </a:lnTo>
                  <a:lnTo>
                    <a:pt x="14" y="115"/>
                  </a:lnTo>
                  <a:lnTo>
                    <a:pt x="18" y="115"/>
                  </a:lnTo>
                  <a:lnTo>
                    <a:pt x="22" y="115"/>
                  </a:lnTo>
                  <a:lnTo>
                    <a:pt x="26" y="115"/>
                  </a:lnTo>
                  <a:lnTo>
                    <a:pt x="29" y="114"/>
                  </a:lnTo>
                  <a:lnTo>
                    <a:pt x="32" y="114"/>
                  </a:lnTo>
                  <a:lnTo>
                    <a:pt x="36" y="113"/>
                  </a:lnTo>
                  <a:lnTo>
                    <a:pt x="40" y="112"/>
                  </a:lnTo>
                  <a:lnTo>
                    <a:pt x="43" y="110"/>
                  </a:lnTo>
                  <a:lnTo>
                    <a:pt x="46" y="108"/>
                  </a:lnTo>
                  <a:lnTo>
                    <a:pt x="47" y="105"/>
                  </a:lnTo>
                  <a:lnTo>
                    <a:pt x="49" y="101"/>
                  </a:lnTo>
                  <a:lnTo>
                    <a:pt x="50" y="96"/>
                  </a:lnTo>
                  <a:lnTo>
                    <a:pt x="51" y="90"/>
                  </a:lnTo>
                  <a:lnTo>
                    <a:pt x="52" y="84"/>
                  </a:lnTo>
                  <a:lnTo>
                    <a:pt x="54" y="76"/>
                  </a:lnTo>
                  <a:lnTo>
                    <a:pt x="55" y="72"/>
                  </a:lnTo>
                  <a:lnTo>
                    <a:pt x="56" y="67"/>
                  </a:lnTo>
                  <a:lnTo>
                    <a:pt x="57" y="62"/>
                  </a:lnTo>
                  <a:lnTo>
                    <a:pt x="58" y="57"/>
                  </a:lnTo>
                  <a:lnTo>
                    <a:pt x="59" y="52"/>
                  </a:lnTo>
                  <a:lnTo>
                    <a:pt x="60" y="47"/>
                  </a:lnTo>
                  <a:lnTo>
                    <a:pt x="61" y="43"/>
                  </a:lnTo>
                  <a:lnTo>
                    <a:pt x="62" y="38"/>
                  </a:lnTo>
                  <a:lnTo>
                    <a:pt x="64" y="31"/>
                  </a:lnTo>
                  <a:lnTo>
                    <a:pt x="65" y="24"/>
                  </a:lnTo>
                  <a:lnTo>
                    <a:pt x="66" y="19"/>
                  </a:lnTo>
                  <a:lnTo>
                    <a:pt x="67" y="14"/>
                  </a:lnTo>
                  <a:lnTo>
                    <a:pt x="68" y="10"/>
                  </a:lnTo>
                  <a:lnTo>
                    <a:pt x="70" y="7"/>
                  </a:lnTo>
                  <a:lnTo>
                    <a:pt x="72" y="5"/>
                  </a:lnTo>
                  <a:lnTo>
                    <a:pt x="75" y="3"/>
                  </a:lnTo>
                  <a:lnTo>
                    <a:pt x="79" y="2"/>
                  </a:lnTo>
                  <a:lnTo>
                    <a:pt x="84" y="1"/>
                  </a:lnTo>
                  <a:lnTo>
                    <a:pt x="87" y="1"/>
                  </a:lnTo>
                  <a:lnTo>
                    <a:pt x="89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101" y="0"/>
                  </a:lnTo>
                  <a:lnTo>
                    <a:pt x="105" y="0"/>
                  </a:lnTo>
                  <a:lnTo>
                    <a:pt x="109" y="0"/>
                  </a:lnTo>
                  <a:lnTo>
                    <a:pt x="115" y="0"/>
                  </a:lnTo>
                  <a:lnTo>
                    <a:pt x="164" y="0"/>
                  </a:lnTo>
                </a:path>
              </a:pathLst>
            </a:custGeom>
            <a:noFill/>
            <a:ln w="254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3" name="Line 25"/>
            <p:cNvSpPr>
              <a:spLocks noChangeShapeType="1"/>
            </p:cNvSpPr>
            <p:nvPr userDrawn="1"/>
          </p:nvSpPr>
          <p:spPr bwMode="auto">
            <a:xfrm>
              <a:off x="4361" y="4061"/>
              <a:ext cx="1399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4" name="Line 26"/>
            <p:cNvSpPr>
              <a:spLocks noChangeShapeType="1"/>
            </p:cNvSpPr>
            <p:nvPr userDrawn="1"/>
          </p:nvSpPr>
          <p:spPr bwMode="auto">
            <a:xfrm flipH="1">
              <a:off x="0" y="4176"/>
              <a:ext cx="4194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29" name="Line 27"/>
          <p:cNvSpPr>
            <a:spLocks noChangeShapeType="1"/>
          </p:cNvSpPr>
          <p:nvPr userDrawn="1"/>
        </p:nvSpPr>
        <p:spPr bwMode="auto">
          <a:xfrm flipV="1">
            <a:off x="6751638" y="6470650"/>
            <a:ext cx="9525" cy="1301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30" name="Picture 3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" y="304800"/>
            <a:ext cx="8382000" cy="7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3"/>
          <p:cNvSpPr txBox="1">
            <a:spLocks noChangeArrowheads="1"/>
          </p:cNvSpPr>
          <p:nvPr userDrawn="1"/>
        </p:nvSpPr>
        <p:spPr bwMode="auto">
          <a:xfrm>
            <a:off x="6858000" y="6340475"/>
            <a:ext cx="22860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i="1" dirty="0">
                <a:latin typeface="Arial" charset="0"/>
              </a:rPr>
              <a:t>Research Administration for Scientists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ZapfDingbats" pitchFamily="8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152400" y="4876800"/>
            <a:ext cx="9144000" cy="914400"/>
          </a:xfrm>
        </p:spPr>
        <p:txBody>
          <a:bodyPr/>
          <a:lstStyle/>
          <a:p>
            <a:pPr lvl="1" algn="ctr">
              <a:lnSpc>
                <a:spcPct val="75000"/>
              </a:lnSpc>
              <a:buFontTx/>
              <a:buNone/>
            </a:pPr>
            <a:r>
              <a:rPr lang="en-US" sz="2700" dirty="0" smtClean="0">
                <a:latin typeface="Comic Sans MS" pitchFamily="66" charset="0"/>
              </a:rPr>
              <a:t>Tim </a:t>
            </a:r>
            <a:r>
              <a:rPr lang="en-US" sz="2700" dirty="0" err="1" smtClean="0">
                <a:latin typeface="Comic Sans MS" pitchFamily="66" charset="0"/>
              </a:rPr>
              <a:t>Quigg</a:t>
            </a:r>
            <a:r>
              <a:rPr lang="en-US" sz="2700" dirty="0" smtClean="0">
                <a:latin typeface="Comic Sans MS" pitchFamily="66" charset="0"/>
              </a:rPr>
              <a:t>, Lecturer and Associate Chair for Administration, Finance and Entrepreneurship Computer Science Department, UNC-Chapel Hill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838200" y="2590800"/>
            <a:ext cx="7620000" cy="1569660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>
                <a:solidFill>
                  <a:srgbClr val="FFFFFF"/>
                </a:solidFill>
                <a:latin typeface="Comic Sans MS" pitchFamily="66" charset="0"/>
              </a:rPr>
              <a:t>The Art of </a:t>
            </a:r>
            <a:r>
              <a:rPr lang="en-US" sz="4800" dirty="0" err="1">
                <a:solidFill>
                  <a:srgbClr val="FFFFFF"/>
                </a:solidFill>
                <a:latin typeface="Comic Sans MS" pitchFamily="66" charset="0"/>
              </a:rPr>
              <a:t>Grantsmanship</a:t>
            </a:r>
            <a:endParaRPr lang="en-US" sz="480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905000"/>
          </a:xfrm>
        </p:spPr>
        <p:txBody>
          <a:bodyPr/>
          <a:lstStyle/>
          <a:p>
            <a:pPr algn="ctr">
              <a:lnSpc>
                <a:spcPct val="120000"/>
              </a:lnSpc>
              <a:spcBef>
                <a:spcPct val="35000"/>
              </a:spcBef>
              <a:spcAft>
                <a:spcPct val="40000"/>
              </a:spcAft>
            </a:pPr>
            <a:r>
              <a:rPr lang="en-US" sz="3800" b="1" dirty="0" smtClean="0">
                <a:solidFill>
                  <a:schemeClr val="tx1"/>
                </a:solidFill>
                <a:latin typeface="Comic Sans MS" pitchFamily="66" charset="0"/>
              </a:rPr>
              <a:t>COMP 918: Research Administration for Scientists</a:t>
            </a:r>
            <a:endParaRPr lang="en-US" sz="3800" b="1" i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0" y="6550025"/>
            <a:ext cx="601980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omic Sans MS" pitchFamily="66" charset="0"/>
              </a:rPr>
              <a:t>© Copyright </a:t>
            </a:r>
            <a:r>
              <a:rPr lang="en-US" sz="1400" b="1" dirty="0" smtClean="0">
                <a:latin typeface="Comic Sans MS" pitchFamily="66" charset="0"/>
              </a:rPr>
              <a:t>2013  </a:t>
            </a:r>
            <a:r>
              <a:rPr lang="en-US" sz="1400" b="1" dirty="0">
                <a:latin typeface="Comic Sans MS" pitchFamily="66" charset="0"/>
              </a:rPr>
              <a:t>Timothy L. </a:t>
            </a:r>
            <a:r>
              <a:rPr lang="en-US" sz="1400" b="1" dirty="0" err="1">
                <a:latin typeface="Comic Sans MS" pitchFamily="66" charset="0"/>
              </a:rPr>
              <a:t>Quigg</a:t>
            </a:r>
            <a:r>
              <a:rPr lang="en-US" sz="1400" b="1" dirty="0">
                <a:latin typeface="Comic Sans MS" pitchFamily="66" charset="0"/>
              </a:rPr>
              <a:t>       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84377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8382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Component: Proposed Research</a:t>
            </a:r>
            <a:endParaRPr lang="en-US" sz="4000" dirty="0" smtClean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381000" y="1295400"/>
            <a:ext cx="8458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>
              <a:spcBef>
                <a:spcPct val="50000"/>
              </a:spcBef>
              <a:tabLst>
                <a:tab pos="1435100" algn="l"/>
              </a:tabLs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	</a:t>
            </a:r>
            <a:endParaRPr lang="en-US" sz="3200" b="1" u="sng" dirty="0">
              <a:solidFill>
                <a:srgbClr val="C00000"/>
              </a:solidFill>
              <a:latin typeface="Comic Sans MS" pitchFamily="66" charset="0"/>
            </a:endParaRPr>
          </a:p>
          <a:p>
            <a:pPr marL="177800" indent="-177800">
              <a:spcBef>
                <a:spcPct val="50000"/>
              </a:spcBef>
              <a:tabLst>
                <a:tab pos="1435100" algn="l"/>
              </a:tabLst>
              <a:defRPr/>
            </a:pPr>
            <a:endParaRPr lang="en-US" sz="32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-152400" y="1066800"/>
            <a:ext cx="8991600" cy="433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48640" lvl="1" indent="-28892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Comic Sans MS" pitchFamily="66" charset="0"/>
              </a:rPr>
              <a:t>Should be focused, novel</a:t>
            </a:r>
            <a:r>
              <a:rPr lang="en-US" sz="2600" dirty="0">
                <a:latin typeface="Comic Sans MS" pitchFamily="66" charset="0"/>
              </a:rPr>
              <a:t>, innovative and </a:t>
            </a:r>
            <a:r>
              <a:rPr lang="en-US" sz="2600" u="sng" dirty="0" smtClean="0">
                <a:solidFill>
                  <a:srgbClr val="C00000"/>
                </a:solidFill>
                <a:latin typeface="Comic Sans MS" pitchFamily="66" charset="0"/>
              </a:rPr>
              <a:t>feasible</a:t>
            </a:r>
            <a:r>
              <a:rPr lang="en-US" sz="26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r>
              <a:rPr lang="en-US" sz="2600" u="sng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en-US" sz="2600" dirty="0">
              <a:solidFill>
                <a:srgbClr val="C00000"/>
              </a:solidFill>
              <a:latin typeface="Comic Sans MS" pitchFamily="66" charset="0"/>
            </a:endParaRPr>
          </a:p>
          <a:p>
            <a:pPr marL="548640" lvl="1" indent="-288925"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600" dirty="0">
                <a:latin typeface="Comic Sans MS" pitchFamily="66" charset="0"/>
              </a:rPr>
              <a:t>P</a:t>
            </a:r>
            <a:r>
              <a:rPr lang="en-US" sz="2600" dirty="0" smtClean="0">
                <a:latin typeface="Comic Sans MS" pitchFamily="66" charset="0"/>
              </a:rPr>
              <a:t>roposal should be balanced to include research activities that are </a:t>
            </a:r>
            <a:r>
              <a:rPr lang="en-US" sz="2600" u="sng" dirty="0" smtClean="0">
                <a:solidFill>
                  <a:srgbClr val="C00000"/>
                </a:solidFill>
                <a:latin typeface="Comic Sans MS" pitchFamily="66" charset="0"/>
              </a:rPr>
              <a:t>sure</a:t>
            </a:r>
            <a:r>
              <a:rPr lang="en-US" sz="2600" dirty="0" smtClean="0">
                <a:latin typeface="Comic Sans MS" pitchFamily="66" charset="0"/>
              </a:rPr>
              <a:t> </a:t>
            </a:r>
            <a:r>
              <a:rPr lang="en-US" sz="2600" dirty="0">
                <a:latin typeface="Comic Sans MS" pitchFamily="66" charset="0"/>
              </a:rPr>
              <a:t>and </a:t>
            </a:r>
            <a:r>
              <a:rPr lang="en-US" sz="2600" dirty="0" smtClean="0">
                <a:latin typeface="Comic Sans MS" pitchFamily="66" charset="0"/>
              </a:rPr>
              <a:t>others that are </a:t>
            </a:r>
            <a:r>
              <a:rPr lang="en-US" sz="2600" u="sng" dirty="0" smtClean="0">
                <a:solidFill>
                  <a:srgbClr val="C00000"/>
                </a:solidFill>
                <a:latin typeface="Comic Sans MS" pitchFamily="66" charset="0"/>
              </a:rPr>
              <a:t>risky</a:t>
            </a:r>
            <a:r>
              <a:rPr lang="en-US" sz="26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</a:p>
          <a:p>
            <a:pPr marL="548640" lvl="1" indent="-288925"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600" dirty="0">
                <a:latin typeface="Comic Sans MS" pitchFamily="66" charset="0"/>
              </a:rPr>
              <a:t>Of course, preliminary </a:t>
            </a:r>
            <a:r>
              <a:rPr lang="en-US" sz="2600" dirty="0" smtClean="0">
                <a:latin typeface="Comic Sans MS" pitchFamily="66" charset="0"/>
              </a:rPr>
              <a:t>data/studies should </a:t>
            </a:r>
            <a:r>
              <a:rPr lang="en-US" sz="2600" dirty="0">
                <a:latin typeface="Comic Sans MS" pitchFamily="66" charset="0"/>
              </a:rPr>
              <a:t>always be included if </a:t>
            </a:r>
            <a:r>
              <a:rPr lang="en-US" sz="2600" dirty="0" smtClean="0">
                <a:latin typeface="Comic Sans MS" pitchFamily="66" charset="0"/>
              </a:rPr>
              <a:t>available.  </a:t>
            </a:r>
            <a:endParaRPr lang="en-US" sz="2600" u="sng" dirty="0">
              <a:solidFill>
                <a:srgbClr val="C00000"/>
              </a:solidFill>
              <a:latin typeface="Comic Sans MS" pitchFamily="66" charset="0"/>
            </a:endParaRPr>
          </a:p>
          <a:p>
            <a:pPr marL="548640" lvl="1" indent="-288925"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Comic Sans MS" pitchFamily="66" charset="0"/>
              </a:rPr>
              <a:t>Explain </a:t>
            </a:r>
            <a:r>
              <a:rPr lang="en-US" sz="2600" dirty="0">
                <a:latin typeface="Comic Sans MS" pitchFamily="66" charset="0"/>
              </a:rPr>
              <a:t>what is known, what is not known and why it is essential to </a:t>
            </a:r>
            <a:r>
              <a:rPr lang="en-US" sz="2600" dirty="0" smtClean="0">
                <a:latin typeface="Comic Sans MS" pitchFamily="66" charset="0"/>
              </a:rPr>
              <a:t>investigate the problem. </a:t>
            </a:r>
          </a:p>
          <a:p>
            <a:pPr marL="548640" lvl="1" indent="-288925"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600" u="sng" dirty="0" smtClean="0">
                <a:latin typeface="Comic Sans MS" pitchFamily="66" charset="0"/>
              </a:rPr>
              <a:t>Remember</a:t>
            </a:r>
            <a:r>
              <a:rPr lang="en-US" sz="2600" dirty="0" smtClean="0">
                <a:latin typeface="Comic Sans MS" pitchFamily="66" charset="0"/>
              </a:rPr>
              <a:t> - You believe in the importance of the research project, but don’t assume its importance is obvious to the reviewers.  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914400" y="5346700"/>
            <a:ext cx="7010400" cy="1130300"/>
          </a:xfrm>
          <a:prstGeom prst="ellipse">
            <a:avLst/>
          </a:prstGeom>
          <a:solidFill>
            <a:srgbClr val="C0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11175" lvl="1" algn="ctr">
              <a:spcBef>
                <a:spcPct val="10000"/>
              </a:spcBef>
              <a:buClr>
                <a:srgbClr val="C00000"/>
              </a:buClr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You must be an advocate for your research!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8" grpId="0" build="allAtOnce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76200"/>
            <a:ext cx="8991600" cy="1143000"/>
          </a:xfrm>
        </p:spPr>
        <p:txBody>
          <a:bodyPr/>
          <a:lstStyle/>
          <a:p>
            <a:pPr algn="ctr"/>
            <a:r>
              <a:rPr lang="en-US" sz="37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Component: Research Design/Methods</a:t>
            </a:r>
            <a:endParaRPr lang="en-US" sz="3700" dirty="0" smtClean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381000" y="1143000"/>
            <a:ext cx="8382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lvl="1" indent="-177800" algn="ctr">
              <a:spcBef>
                <a:spcPct val="50000"/>
              </a:spcBef>
              <a:tabLst>
                <a:tab pos="1435100" algn="l"/>
              </a:tabLs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Comic Sans MS" pitchFamily="66" charset="0"/>
              </a:rPr>
              <a:t>	</a:t>
            </a:r>
          </a:p>
          <a:p>
            <a:pPr marL="177800" indent="-177800">
              <a:spcBef>
                <a:spcPct val="50000"/>
              </a:spcBef>
              <a:tabLst>
                <a:tab pos="1435100" algn="l"/>
              </a:tabLst>
              <a:defRPr/>
            </a:pPr>
            <a:endParaRPr lang="en-US" sz="3200" b="1" u="sng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 marL="177800" indent="-177800">
              <a:spcBef>
                <a:spcPct val="50000"/>
              </a:spcBef>
              <a:tabLst>
                <a:tab pos="1435100" algn="l"/>
              </a:tabLst>
              <a:defRPr/>
            </a:pPr>
            <a:endParaRPr lang="en-US" sz="32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76200" y="1227504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68275" lvl="1" indent="-457200">
              <a:spcBef>
                <a:spcPts val="0"/>
              </a:spcBef>
              <a:buFont typeface="Wingdings" pitchFamily="2" charset="2"/>
              <a:buChar char="§"/>
              <a:tabLst>
                <a:tab pos="292100" algn="l"/>
              </a:tabLst>
              <a:defRPr/>
            </a:pPr>
            <a:r>
              <a:rPr lang="en-US" sz="2600" dirty="0" smtClean="0">
                <a:latin typeface="Comic Sans MS" pitchFamily="66" charset="0"/>
              </a:rPr>
              <a:t>Arrange </a:t>
            </a:r>
            <a:r>
              <a:rPr lang="en-US" sz="2600" dirty="0">
                <a:latin typeface="Comic Sans MS" pitchFamily="66" charset="0"/>
              </a:rPr>
              <a:t>aims in logical/sequential </a:t>
            </a:r>
            <a:r>
              <a:rPr lang="en-US" sz="2600" dirty="0" smtClean="0">
                <a:latin typeface="Comic Sans MS" pitchFamily="66" charset="0"/>
              </a:rPr>
              <a:t>order and               	  provide a brief </a:t>
            </a:r>
            <a:r>
              <a:rPr lang="en-US" sz="2600" dirty="0">
                <a:latin typeface="Comic Sans MS" pitchFamily="66" charset="0"/>
              </a:rPr>
              <a:t>rationale for </a:t>
            </a:r>
            <a:r>
              <a:rPr lang="en-US" sz="2600" dirty="0" smtClean="0">
                <a:latin typeface="Comic Sans MS" pitchFamily="66" charset="0"/>
              </a:rPr>
              <a:t>each. </a:t>
            </a:r>
          </a:p>
          <a:p>
            <a:pPr marL="171450" lvl="1" indent="-171450">
              <a:spcBef>
                <a:spcPts val="0"/>
              </a:spcBef>
              <a:buFont typeface="Wingdings" pitchFamily="2" charset="2"/>
              <a:buChar char="§"/>
              <a:tabLst>
                <a:tab pos="292100" algn="l"/>
              </a:tabLst>
              <a:defRPr/>
            </a:pPr>
            <a:endParaRPr lang="en-US" sz="800" dirty="0">
              <a:latin typeface="Comic Sans MS" pitchFamily="66" charset="0"/>
            </a:endParaRPr>
          </a:p>
          <a:p>
            <a:pPr marL="168275" lvl="1" indent="-457200">
              <a:spcBef>
                <a:spcPts val="0"/>
              </a:spcBef>
              <a:buFont typeface="Wingdings" pitchFamily="2" charset="2"/>
              <a:buChar char="§"/>
              <a:tabLst>
                <a:tab pos="292100" algn="l"/>
              </a:tabLst>
              <a:defRPr/>
            </a:pPr>
            <a:r>
              <a:rPr lang="en-US" sz="2600" dirty="0" smtClean="0">
                <a:latin typeface="Comic Sans MS" pitchFamily="66" charset="0"/>
              </a:rPr>
              <a:t>Describe </a:t>
            </a:r>
            <a:r>
              <a:rPr lang="en-US" sz="2600" dirty="0">
                <a:latin typeface="Comic Sans MS" pitchFamily="66" charset="0"/>
              </a:rPr>
              <a:t>the </a:t>
            </a:r>
            <a:r>
              <a:rPr lang="en-US" sz="2600" dirty="0" smtClean="0">
                <a:latin typeface="Comic Sans MS" pitchFamily="66" charset="0"/>
              </a:rPr>
              <a:t>research design and methods you have 	  selected and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u="sng" dirty="0" smtClean="0">
                <a:latin typeface="Comic Sans MS" pitchFamily="66" charset="0"/>
              </a:rPr>
              <a:t>explain </a:t>
            </a:r>
            <a:r>
              <a:rPr lang="en-US" sz="2600" u="sng" dirty="0">
                <a:latin typeface="Comic Sans MS" pitchFamily="66" charset="0"/>
              </a:rPr>
              <a:t>w</a:t>
            </a:r>
            <a:r>
              <a:rPr lang="en-US" sz="2600" u="sng" dirty="0" smtClean="0">
                <a:latin typeface="Comic Sans MS" pitchFamily="66" charset="0"/>
              </a:rPr>
              <a:t>hy they are superior to the </a:t>
            </a:r>
            <a:r>
              <a:rPr lang="en-US" sz="2600" dirty="0" smtClean="0">
                <a:latin typeface="Comic Sans MS" pitchFamily="66" charset="0"/>
              </a:rPr>
              <a:t>     	  </a:t>
            </a:r>
            <a:r>
              <a:rPr lang="en-US" sz="2600" u="sng" dirty="0" smtClean="0">
                <a:latin typeface="Comic Sans MS" pitchFamily="66" charset="0"/>
              </a:rPr>
              <a:t>alternative approaches</a:t>
            </a:r>
            <a:r>
              <a:rPr lang="en-US" sz="2600" dirty="0" smtClean="0">
                <a:latin typeface="Comic Sans MS" pitchFamily="66" charset="0"/>
              </a:rPr>
              <a:t>. </a:t>
            </a:r>
          </a:p>
          <a:p>
            <a:pPr marL="171450" lvl="1" indent="-171450">
              <a:spcBef>
                <a:spcPts val="0"/>
              </a:spcBef>
              <a:buFont typeface="Wingdings" pitchFamily="2" charset="2"/>
              <a:buChar char="§"/>
              <a:tabLst>
                <a:tab pos="292100" algn="l"/>
              </a:tabLst>
              <a:defRPr/>
            </a:pPr>
            <a:endParaRPr lang="en-US" sz="800" dirty="0">
              <a:latin typeface="Comic Sans MS" pitchFamily="66" charset="0"/>
            </a:endParaRPr>
          </a:p>
          <a:p>
            <a:pPr marL="168275" lvl="1" indent="-45720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Comic Sans MS" pitchFamily="66" charset="0"/>
              </a:rPr>
              <a:t> Provide a timeline </a:t>
            </a:r>
            <a:r>
              <a:rPr lang="en-US" sz="2600" dirty="0">
                <a:latin typeface="Comic Sans MS" pitchFamily="66" charset="0"/>
              </a:rPr>
              <a:t>for </a:t>
            </a:r>
            <a:r>
              <a:rPr lang="en-US" sz="2600" dirty="0" smtClean="0">
                <a:latin typeface="Comic Sans MS" pitchFamily="66" charset="0"/>
              </a:rPr>
              <a:t>the project: use diagrams</a:t>
            </a:r>
          </a:p>
          <a:p>
            <a:pPr marL="0" lvl="1">
              <a:spcBef>
                <a:spcPts val="0"/>
              </a:spcBef>
              <a:defRPr/>
            </a:pPr>
            <a:r>
              <a:rPr lang="en-US" sz="2600" dirty="0" smtClean="0">
                <a:latin typeface="Comic Sans MS" pitchFamily="66" charset="0"/>
              </a:rPr>
              <a:t>      and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tables as appropriate.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143000" y="4707791"/>
            <a:ext cx="6553200" cy="1388209"/>
          </a:xfrm>
          <a:prstGeom prst="roundRect">
            <a:avLst/>
          </a:prstGeom>
          <a:solidFill>
            <a:srgbClr val="C0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Be sure to document and justify all collaboration arrangements!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8" grpId="0" build="allAtOnce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0" y="1676400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>
              <a:spcBef>
                <a:spcPct val="50000"/>
              </a:spcBef>
              <a:tabLst>
                <a:tab pos="1435100" algn="l"/>
              </a:tabLs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500" dirty="0">
                <a:solidFill>
                  <a:srgbClr val="C00000"/>
                </a:solidFill>
                <a:latin typeface="Comic Sans MS" pitchFamily="66" charset="0"/>
              </a:rPr>
              <a:t>	</a:t>
            </a:r>
            <a:r>
              <a:rPr lang="en-US" sz="35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2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: Learn as much as you can about the agency, program and program manager!</a:t>
            </a:r>
          </a:p>
          <a:p>
            <a:pPr marL="177800" indent="-177800" algn="ctr">
              <a:spcBef>
                <a:spcPct val="50000"/>
              </a:spcBef>
              <a:tabLst>
                <a:tab pos="1435100" algn="l"/>
              </a:tabLst>
              <a:defRPr/>
            </a:pPr>
            <a:endParaRPr lang="en-US" sz="3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362200" y="3657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</a:pPr>
            <a:endParaRPr lang="en-US" sz="2800" u="sng">
              <a:latin typeface="Comic Sans MS" pitchFamily="66" charset="0"/>
            </a:endParaRP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228600" y="3124199"/>
            <a:ext cx="8712200" cy="309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>
                <a:latin typeface="Comic Sans MS" pitchFamily="66" charset="0"/>
              </a:rPr>
              <a:t>  Search web sites, ask senior faculty, read</a:t>
            </a:r>
          </a:p>
          <a:p>
            <a:pPr lvl="1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600" dirty="0">
                <a:latin typeface="Comic Sans MS" pitchFamily="66" charset="0"/>
              </a:rPr>
              <a:t>   Be sensitive to “Agency Culture”</a:t>
            </a:r>
          </a:p>
          <a:p>
            <a:pPr marL="1257300" lvl="2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06500" algn="l"/>
                <a:tab pos="1257300" algn="l"/>
              </a:tabLst>
              <a:defRPr/>
            </a:pPr>
            <a:r>
              <a:rPr lang="en-US" sz="2400" dirty="0" smtClean="0">
                <a:latin typeface="Comic Sans MS" pitchFamily="66" charset="0"/>
              </a:rPr>
              <a:t>Accepted norms</a:t>
            </a:r>
          </a:p>
          <a:p>
            <a:pPr marL="1257300" lvl="2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06500" algn="l"/>
                <a:tab pos="1257300" algn="l"/>
              </a:tabLst>
              <a:defRPr/>
            </a:pPr>
            <a:r>
              <a:rPr lang="en-US" sz="2400" dirty="0" smtClean="0">
                <a:latin typeface="Comic Sans MS" pitchFamily="66" charset="0"/>
              </a:rPr>
              <a:t>Terminology</a:t>
            </a:r>
            <a:endParaRPr lang="en-US" sz="2400" dirty="0">
              <a:latin typeface="Comic Sans MS" pitchFamily="66" charset="0"/>
            </a:endParaRPr>
          </a:p>
          <a:p>
            <a:pPr marL="1257300" lvl="2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06500" algn="l"/>
                <a:tab pos="1257300" algn="l"/>
              </a:tabLst>
              <a:defRPr/>
            </a:pPr>
            <a:r>
              <a:rPr lang="en-US" sz="2400" dirty="0" smtClean="0">
                <a:latin typeface="Comic Sans MS" pitchFamily="66" charset="0"/>
              </a:rPr>
              <a:t>Methods </a:t>
            </a:r>
            <a:r>
              <a:rPr lang="en-US" sz="2400" dirty="0">
                <a:latin typeface="Comic Sans MS" pitchFamily="66" charset="0"/>
              </a:rPr>
              <a:t>of communication</a:t>
            </a:r>
          </a:p>
          <a:p>
            <a:pPr marL="1257300" lvl="2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06500" algn="l"/>
                <a:tab pos="1257300" algn="l"/>
              </a:tabLst>
              <a:defRPr/>
            </a:pPr>
            <a:r>
              <a:rPr lang="en-US" sz="2400" u="sng" dirty="0" smtClean="0">
                <a:latin typeface="Comic Sans MS" pitchFamily="66" charset="0"/>
              </a:rPr>
              <a:t>Note</a:t>
            </a:r>
            <a:r>
              <a:rPr lang="en-US" sz="2400" dirty="0">
                <a:latin typeface="Comic Sans MS" pitchFamily="66" charset="0"/>
              </a:rPr>
              <a:t>: Different agencies </a:t>
            </a:r>
            <a:r>
              <a:rPr lang="en-US" sz="2400" dirty="0" smtClean="0">
                <a:latin typeface="Comic Sans MS" pitchFamily="66" charset="0"/>
              </a:rPr>
              <a:t>may interpret the same rules somewhat differently.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06400" y="304800"/>
            <a:ext cx="8534400" cy="1138773"/>
          </a:xfrm>
          <a:prstGeom prst="rect">
            <a:avLst/>
          </a:prstGeom>
          <a:solidFill>
            <a:schemeClr val="bg1">
              <a:lumMod val="25000"/>
            </a:schemeClr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FFFF"/>
                </a:solidFill>
                <a:latin typeface="Comic Sans MS" pitchFamily="66" charset="0"/>
              </a:rPr>
              <a:t>“</a:t>
            </a: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A genius is just a talented person 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who </a:t>
            </a: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does his/her homework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.” </a:t>
            </a:r>
            <a:r>
              <a:rPr lang="en-US" sz="3600" dirty="0" smtClean="0">
                <a:solidFill>
                  <a:srgbClr val="FFFF00"/>
                </a:solidFill>
                <a:latin typeface="Comic Sans MS" pitchFamily="66" charset="0"/>
              </a:rPr>
              <a:t>	</a:t>
            </a:r>
            <a:r>
              <a:rPr lang="en-US" sz="2600" dirty="0" smtClean="0">
                <a:solidFill>
                  <a:srgbClr val="FFFFFF"/>
                </a:solidFill>
                <a:latin typeface="Comic Sans MS" pitchFamily="66" charset="0"/>
              </a:rPr>
              <a:t>Thomas </a:t>
            </a:r>
            <a:r>
              <a:rPr lang="en-US" sz="2600" dirty="0">
                <a:solidFill>
                  <a:srgbClr val="FFFFFF"/>
                </a:solidFill>
                <a:latin typeface="Comic Sans MS" pitchFamily="66" charset="0"/>
              </a:rPr>
              <a:t>Edison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-304800" y="1593316"/>
            <a:ext cx="9448800" cy="4982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</a:pPr>
            <a:endParaRPr lang="en-US" sz="1200" b="1" dirty="0">
              <a:solidFill>
                <a:srgbClr val="C00000"/>
              </a:solidFill>
              <a:latin typeface="Comic Sans MS" pitchFamily="66" charset="0"/>
            </a:endParaRPr>
          </a:p>
          <a:p>
            <a:pPr marL="406400" lvl="2" indent="5080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It’s best to </a:t>
            </a:r>
            <a:r>
              <a:rPr lang="en-US" sz="2800" u="sng" dirty="0" smtClean="0">
                <a:latin typeface="Comic Sans MS" pitchFamily="66" charset="0"/>
              </a:rPr>
              <a:t>start</a:t>
            </a:r>
            <a:r>
              <a:rPr lang="en-US" sz="2800" dirty="0" smtClean="0">
                <a:latin typeface="Comic Sans MS" pitchFamily="66" charset="0"/>
              </a:rPr>
              <a:t> face-to-face if possible.  Phone 	is OK, but only use e-mail if all else fails</a:t>
            </a:r>
            <a:r>
              <a:rPr lang="en-US" sz="2800" dirty="0">
                <a:latin typeface="Comic Sans MS" pitchFamily="66" charset="0"/>
              </a:rPr>
              <a:t>!</a:t>
            </a:r>
          </a:p>
          <a:p>
            <a:pPr marL="406400" lvl="2" indent="5080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Many </a:t>
            </a:r>
            <a:r>
              <a:rPr lang="en-US" sz="2800" dirty="0">
                <a:latin typeface="Comic Sans MS" pitchFamily="66" charset="0"/>
              </a:rPr>
              <a:t>universities </a:t>
            </a:r>
            <a:r>
              <a:rPr lang="en-US" sz="2800" dirty="0" smtClean="0">
                <a:latin typeface="Comic Sans MS" pitchFamily="66" charset="0"/>
              </a:rPr>
              <a:t>offer </a:t>
            </a:r>
            <a:r>
              <a:rPr lang="en-US" sz="2800" dirty="0">
                <a:latin typeface="Comic Sans MS" pitchFamily="66" charset="0"/>
              </a:rPr>
              <a:t>travel grants </a:t>
            </a:r>
            <a:r>
              <a:rPr lang="en-US" sz="2800" dirty="0" smtClean="0">
                <a:latin typeface="Comic Sans MS" pitchFamily="66" charset="0"/>
              </a:rPr>
              <a:t>to allow 	junior faculty to visit funding agencies – use them!</a:t>
            </a:r>
            <a:endParaRPr lang="en-US" sz="2800" dirty="0">
              <a:latin typeface="Comic Sans MS" pitchFamily="66" charset="0"/>
            </a:endParaRPr>
          </a:p>
          <a:p>
            <a:pPr marL="406400" lvl="2" indent="5080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Always </a:t>
            </a:r>
            <a:r>
              <a:rPr lang="en-US" sz="2800" dirty="0">
                <a:latin typeface="Comic Sans MS" pitchFamily="66" charset="0"/>
              </a:rPr>
              <a:t>make an </a:t>
            </a:r>
            <a:r>
              <a:rPr lang="en-US" sz="2800" dirty="0" smtClean="0">
                <a:latin typeface="Comic Sans MS" pitchFamily="66" charset="0"/>
              </a:rPr>
              <a:t>appointment, </a:t>
            </a:r>
            <a:r>
              <a:rPr lang="en-US" sz="2800" dirty="0">
                <a:latin typeface="Comic Sans MS" pitchFamily="66" charset="0"/>
              </a:rPr>
              <a:t>even for phone 	</a:t>
            </a:r>
            <a:r>
              <a:rPr lang="en-US" sz="2800" dirty="0" smtClean="0">
                <a:latin typeface="Comic Sans MS" pitchFamily="66" charset="0"/>
              </a:rPr>
              <a:t> 	meetings. </a:t>
            </a:r>
            <a:endParaRPr lang="en-US" sz="2800" dirty="0">
              <a:latin typeface="Comic Sans MS" pitchFamily="66" charset="0"/>
            </a:endParaRPr>
          </a:p>
          <a:p>
            <a:pPr marL="406400" lvl="2" indent="5080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800" dirty="0" smtClean="0">
                <a:latin typeface="Comic Sans MS" pitchFamily="66" charset="0"/>
              </a:rPr>
              <a:t>If </a:t>
            </a:r>
            <a:r>
              <a:rPr lang="en-US" sz="2800" dirty="0">
                <a:latin typeface="Comic Sans MS" pitchFamily="66" charset="0"/>
              </a:rPr>
              <a:t>you call and are fortunate enough to reach 	 </a:t>
            </a:r>
            <a:r>
              <a:rPr lang="en-US" sz="2800" dirty="0" smtClean="0">
                <a:latin typeface="Comic Sans MS" pitchFamily="66" charset="0"/>
              </a:rPr>
              <a:t>	the </a:t>
            </a:r>
            <a:r>
              <a:rPr lang="en-US" sz="2800" dirty="0">
                <a:latin typeface="Comic Sans MS" pitchFamily="66" charset="0"/>
              </a:rPr>
              <a:t>PM, </a:t>
            </a:r>
            <a:r>
              <a:rPr lang="en-US" sz="2800" dirty="0" smtClean="0">
                <a:latin typeface="Comic Sans MS" pitchFamily="66" charset="0"/>
              </a:rPr>
              <a:t>ask for an </a:t>
            </a:r>
            <a:r>
              <a:rPr lang="en-US" sz="2800" dirty="0">
                <a:latin typeface="Comic Sans MS" pitchFamily="66" charset="0"/>
              </a:rPr>
              <a:t>appointment to </a:t>
            </a:r>
            <a:r>
              <a:rPr lang="en-US" sz="2800" dirty="0" smtClean="0">
                <a:latin typeface="Comic Sans MS" pitchFamily="66" charset="0"/>
              </a:rPr>
              <a:t>discuss </a:t>
            </a:r>
            <a:r>
              <a:rPr lang="en-US" sz="2800" dirty="0">
                <a:latin typeface="Comic Sans MS" pitchFamily="66" charset="0"/>
              </a:rPr>
              <a:t>the </a:t>
            </a:r>
            <a:r>
              <a:rPr lang="en-US" sz="2800" dirty="0" smtClean="0">
                <a:latin typeface="Comic Sans MS" pitchFamily="66" charset="0"/>
              </a:rPr>
              <a:t>	 	BAA </a:t>
            </a:r>
            <a:r>
              <a:rPr lang="en-US" sz="2800" dirty="0">
                <a:latin typeface="Comic Sans MS" pitchFamily="66" charset="0"/>
              </a:rPr>
              <a:t>and your </a:t>
            </a:r>
            <a:r>
              <a:rPr lang="en-US" sz="2800" dirty="0" smtClean="0">
                <a:latin typeface="Comic Sans MS" pitchFamily="66" charset="0"/>
              </a:rPr>
              <a:t>ideas.  Be prepared if he/she 	 	says </a:t>
            </a:r>
            <a:r>
              <a:rPr lang="en-US" sz="2800" dirty="0">
                <a:latin typeface="Comic Sans MS" pitchFamily="66" charset="0"/>
              </a:rPr>
              <a:t>“now </a:t>
            </a:r>
            <a:r>
              <a:rPr lang="en-US" sz="2800" dirty="0" smtClean="0">
                <a:latin typeface="Comic Sans MS" pitchFamily="66" charset="0"/>
              </a:rPr>
              <a:t>is fine.”</a:t>
            </a:r>
            <a:endParaRPr lang="en-US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09600" y="482600"/>
            <a:ext cx="8077200" cy="1371600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</a:pP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Important: Communicate </a:t>
            </a: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with 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the Program </a:t>
            </a: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-381000" y="76200"/>
            <a:ext cx="9525000" cy="580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defRPr/>
            </a:pPr>
            <a:endParaRPr lang="en-US" sz="1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defRPr/>
            </a:pPr>
            <a:r>
              <a:rPr lang="en-US" sz="40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Preparing for the </a:t>
            </a:r>
            <a:r>
              <a:rPr lang="en-US" sz="40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Meeting</a:t>
            </a:r>
          </a:p>
          <a:p>
            <a:pPr marL="457200" lvl="2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defRPr/>
            </a:pPr>
            <a:endParaRPr lang="en-US" sz="800" dirty="0" smtClean="0">
              <a:latin typeface="Comic Sans MS" pitchFamily="66" charset="0"/>
            </a:endParaRPr>
          </a:p>
          <a:p>
            <a:pPr marL="971550" lvl="2" indent="-51435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omic Sans MS" pitchFamily="66" charset="0"/>
              </a:rPr>
              <a:t>If </a:t>
            </a:r>
            <a:r>
              <a:rPr lang="en-US" sz="2800" dirty="0">
                <a:latin typeface="Comic Sans MS" pitchFamily="66" charset="0"/>
              </a:rPr>
              <a:t>the PM took the meeting with </a:t>
            </a:r>
            <a:r>
              <a:rPr lang="en-US" sz="2800" dirty="0" smtClean="0">
                <a:latin typeface="Comic Sans MS" pitchFamily="66" charset="0"/>
              </a:rPr>
              <a:t>you</a:t>
            </a:r>
            <a:r>
              <a:rPr lang="en-US" sz="2800" dirty="0">
                <a:latin typeface="Comic Sans MS" pitchFamily="66" charset="0"/>
              </a:rPr>
              <a:t>, he/she wants to help!  </a:t>
            </a:r>
            <a:r>
              <a:rPr lang="en-US" sz="2800" dirty="0" smtClean="0">
                <a:latin typeface="Comic Sans MS" pitchFamily="66" charset="0"/>
              </a:rPr>
              <a:t>This isn’t an adversarial process. And remember, it’s in the PM’s best interest </a:t>
            </a:r>
            <a:r>
              <a:rPr lang="en-US" sz="2800" dirty="0">
                <a:latin typeface="Comic Sans MS" pitchFamily="66" charset="0"/>
              </a:rPr>
              <a:t>to </a:t>
            </a:r>
            <a:r>
              <a:rPr lang="en-US" sz="2800" dirty="0" smtClean="0">
                <a:latin typeface="Comic Sans MS" pitchFamily="66" charset="0"/>
              </a:rPr>
              <a:t>find </a:t>
            </a:r>
            <a:r>
              <a:rPr lang="en-US" sz="2800" dirty="0">
                <a:latin typeface="Comic Sans MS" pitchFamily="66" charset="0"/>
              </a:rPr>
              <a:t>“future stars</a:t>
            </a:r>
            <a:r>
              <a:rPr lang="en-US" sz="2800" dirty="0" smtClean="0">
                <a:latin typeface="Comic Sans MS" pitchFamily="66" charset="0"/>
              </a:rPr>
              <a:t>” to fund.</a:t>
            </a:r>
          </a:p>
          <a:p>
            <a:pPr marL="971550" lvl="2" indent="-51435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omic Sans MS" pitchFamily="66" charset="0"/>
              </a:rPr>
              <a:t>You only have one chance to make a first impression, so don’t blow it!</a:t>
            </a:r>
          </a:p>
          <a:p>
            <a:pPr marL="971550" lvl="2" indent="-51435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>
                <a:latin typeface="Comic Sans MS" pitchFamily="66" charset="0"/>
              </a:rPr>
              <a:t>You don’t get many shots at “being the new kid”, so use the opportunity to your advantage.</a:t>
            </a:r>
          </a:p>
          <a:p>
            <a:pPr marL="971550" lvl="2" indent="-51435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omic Sans MS" pitchFamily="66" charset="0"/>
              </a:rPr>
              <a:t>Don’t hesitate </a:t>
            </a:r>
            <a:r>
              <a:rPr lang="en-US" sz="2800" dirty="0">
                <a:latin typeface="Comic Sans MS" pitchFamily="66" charset="0"/>
              </a:rPr>
              <a:t>to ask for advice with the grants </a:t>
            </a:r>
            <a:r>
              <a:rPr lang="en-US" sz="2800" dirty="0" smtClean="0">
                <a:latin typeface="Comic Sans MS" pitchFamily="66" charset="0"/>
              </a:rPr>
              <a:t>process - most PMs like to help new investigators. 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-304800" y="283047"/>
            <a:ext cx="9448800" cy="634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defRPr/>
            </a:pPr>
            <a:r>
              <a:rPr lang="en-US" sz="36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Good Way to Start </a:t>
            </a:r>
            <a:r>
              <a:rPr lang="en-US" sz="36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the Meeting</a:t>
            </a:r>
            <a:endParaRPr lang="en-US" sz="3600" b="1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  <a:p>
            <a:pPr marL="457200" lvl="2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defRPr/>
            </a:pPr>
            <a:endParaRPr lang="en-US" sz="200" dirty="0" smtClean="0">
              <a:latin typeface="Comic Sans MS" pitchFamily="66" charset="0"/>
            </a:endParaRPr>
          </a:p>
          <a:p>
            <a:pPr marL="457200" lvl="2" indent="4572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u="sng" dirty="0">
                <a:latin typeface="Comic Sans MS" pitchFamily="66" charset="0"/>
              </a:rPr>
              <a:t>Briefly</a:t>
            </a:r>
            <a:r>
              <a:rPr lang="en-US" sz="2800" dirty="0">
                <a:latin typeface="Comic Sans MS" pitchFamily="66" charset="0"/>
              </a:rPr>
              <a:t> describe your project. </a:t>
            </a:r>
          </a:p>
          <a:p>
            <a:pPr marL="457200" lvl="2" indent="4572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omic Sans MS" pitchFamily="66" charset="0"/>
              </a:rPr>
              <a:t>Be careful not to </a:t>
            </a:r>
            <a:r>
              <a:rPr lang="en-US" sz="2800" dirty="0">
                <a:latin typeface="Comic Sans MS" pitchFamily="66" charset="0"/>
              </a:rPr>
              <a:t>“run past the </a:t>
            </a:r>
            <a:r>
              <a:rPr lang="en-US" sz="2800" dirty="0" smtClean="0">
                <a:latin typeface="Comic Sans MS" pitchFamily="66" charset="0"/>
              </a:rPr>
              <a:t>sale.”  Take your 	cues from the PM - provide additional details of 	your research based upon the PM’s comments. </a:t>
            </a:r>
            <a:endParaRPr lang="en-US" sz="2800" dirty="0">
              <a:latin typeface="Comic Sans MS" pitchFamily="66" charset="0"/>
            </a:endParaRPr>
          </a:p>
          <a:p>
            <a:pPr marL="457200" lvl="2" indent="4572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omic Sans MS" pitchFamily="66" charset="0"/>
              </a:rPr>
              <a:t>Finish your presentation before </a:t>
            </a:r>
            <a:r>
              <a:rPr lang="en-US" sz="2800" dirty="0">
                <a:latin typeface="Comic Sans MS" pitchFamily="66" charset="0"/>
              </a:rPr>
              <a:t>the PM </a:t>
            </a:r>
            <a:r>
              <a:rPr lang="en-US" sz="2800" dirty="0" smtClean="0">
                <a:latin typeface="Comic Sans MS" pitchFamily="66" charset="0"/>
              </a:rPr>
              <a:t>starts		looking at </a:t>
            </a:r>
            <a:r>
              <a:rPr lang="en-US" sz="2800" dirty="0">
                <a:latin typeface="Comic Sans MS" pitchFamily="66" charset="0"/>
              </a:rPr>
              <a:t>the </a:t>
            </a:r>
            <a:r>
              <a:rPr lang="en-US" sz="2800" dirty="0" smtClean="0">
                <a:latin typeface="Comic Sans MS" pitchFamily="66" charset="0"/>
              </a:rPr>
              <a:t>clock. It’s </a:t>
            </a:r>
            <a:r>
              <a:rPr lang="en-US" sz="2800" dirty="0">
                <a:latin typeface="Comic Sans MS" pitchFamily="66" charset="0"/>
              </a:rPr>
              <a:t>usually </a:t>
            </a:r>
            <a:r>
              <a:rPr lang="en-US" sz="2800" dirty="0" smtClean="0">
                <a:latin typeface="Comic Sans MS" pitchFamily="66" charset="0"/>
              </a:rPr>
              <a:t>good to </a:t>
            </a:r>
            <a:r>
              <a:rPr lang="en-US" sz="2800" dirty="0" smtClean="0">
                <a:latin typeface="Comic Sans MS" pitchFamily="66" charset="0"/>
              </a:rPr>
              <a:t>seek 	agreement on the duration </a:t>
            </a:r>
            <a:r>
              <a:rPr lang="en-US" sz="2800" dirty="0" smtClean="0">
                <a:latin typeface="Comic Sans MS" pitchFamily="66" charset="0"/>
              </a:rPr>
              <a:t>of </a:t>
            </a:r>
            <a:r>
              <a:rPr lang="en-US" sz="2800" dirty="0">
                <a:latin typeface="Comic Sans MS" pitchFamily="66" charset="0"/>
              </a:rPr>
              <a:t>the meeting before </a:t>
            </a:r>
            <a:r>
              <a:rPr lang="en-US" sz="2800" dirty="0" smtClean="0">
                <a:latin typeface="Comic Sans MS" pitchFamily="66" charset="0"/>
              </a:rPr>
              <a:t>	it </a:t>
            </a:r>
            <a:r>
              <a:rPr lang="en-US" sz="2800" dirty="0" smtClean="0">
                <a:latin typeface="Comic Sans MS" pitchFamily="66" charset="0"/>
              </a:rPr>
              <a:t>begins.</a:t>
            </a:r>
            <a:endParaRPr lang="en-US" sz="2800" dirty="0">
              <a:latin typeface="Comic Sans MS" pitchFamily="66" charset="0"/>
            </a:endParaRPr>
          </a:p>
          <a:p>
            <a:pPr marL="457200" lvl="2" indent="4572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omic Sans MS" pitchFamily="66" charset="0"/>
              </a:rPr>
              <a:t>Ask </a:t>
            </a:r>
            <a:r>
              <a:rPr lang="en-US" sz="2800" dirty="0">
                <a:latin typeface="Comic Sans MS" pitchFamily="66" charset="0"/>
              </a:rPr>
              <a:t>if your ideas fit within the goals of the </a:t>
            </a:r>
            <a:r>
              <a:rPr lang="en-US" sz="2800" dirty="0" smtClean="0">
                <a:latin typeface="Comic Sans MS" pitchFamily="66" charset="0"/>
              </a:rPr>
              <a:t>BAA. 	If </a:t>
            </a:r>
            <a:r>
              <a:rPr lang="en-US" sz="2800" dirty="0">
                <a:latin typeface="Comic Sans MS" pitchFamily="66" charset="0"/>
              </a:rPr>
              <a:t>not, </a:t>
            </a:r>
            <a:r>
              <a:rPr lang="en-US" sz="2800" dirty="0" smtClean="0">
                <a:latin typeface="Comic Sans MS" pitchFamily="66" charset="0"/>
              </a:rPr>
              <a:t>ask if they </a:t>
            </a:r>
            <a:r>
              <a:rPr lang="en-US" sz="2800" dirty="0">
                <a:latin typeface="Comic Sans MS" pitchFamily="66" charset="0"/>
              </a:rPr>
              <a:t>fit </a:t>
            </a:r>
            <a:r>
              <a:rPr lang="en-US" sz="2800" dirty="0" smtClean="0">
                <a:latin typeface="Comic Sans MS" pitchFamily="66" charset="0"/>
              </a:rPr>
              <a:t>elsewhere in </a:t>
            </a:r>
            <a:r>
              <a:rPr lang="en-US" sz="2800" dirty="0" smtClean="0">
                <a:latin typeface="Comic Sans MS" pitchFamily="66" charset="0"/>
              </a:rPr>
              <a:t>the </a:t>
            </a:r>
            <a:r>
              <a:rPr lang="en-US" sz="2800" dirty="0" smtClean="0">
                <a:latin typeface="Comic Sans MS" pitchFamily="66" charset="0"/>
              </a:rPr>
              <a:t>agency? </a:t>
            </a:r>
            <a:r>
              <a:rPr lang="en-US" sz="2800" dirty="0" smtClean="0">
                <a:latin typeface="Comic Sans MS" pitchFamily="66" charset="0"/>
              </a:rPr>
              <a:t> 	In another </a:t>
            </a:r>
            <a:r>
              <a:rPr lang="en-US" sz="2800" dirty="0" smtClean="0">
                <a:latin typeface="Comic Sans MS" pitchFamily="66" charset="0"/>
              </a:rPr>
              <a:t>agency? Ask </a:t>
            </a:r>
            <a:r>
              <a:rPr lang="en-US" sz="2800" dirty="0">
                <a:latin typeface="Comic Sans MS" pitchFamily="66" charset="0"/>
              </a:rPr>
              <a:t>for a </a:t>
            </a:r>
            <a:r>
              <a:rPr lang="en-US" sz="2800" dirty="0" smtClean="0">
                <a:latin typeface="Comic Sans MS" pitchFamily="66" charset="0"/>
              </a:rPr>
              <a:t>referral </a:t>
            </a:r>
            <a:r>
              <a:rPr lang="en-US" sz="2800" dirty="0" smtClean="0">
                <a:latin typeface="Comic Sans MS" pitchFamily="66" charset="0"/>
              </a:rPr>
              <a:t>and a </a:t>
            </a:r>
            <a:r>
              <a:rPr lang="en-US" sz="2800" dirty="0" smtClean="0">
                <a:latin typeface="Comic Sans MS" pitchFamily="66" charset="0"/>
              </a:rPr>
              <a:t>	recommendation </a:t>
            </a:r>
            <a:r>
              <a:rPr lang="en-US" sz="2800" dirty="0" smtClean="0">
                <a:latin typeface="Comic Sans MS" pitchFamily="66" charset="0"/>
              </a:rPr>
              <a:t>to another PM.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7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1100" y="4419600"/>
            <a:ext cx="6438900" cy="1631216"/>
          </a:xfrm>
          <a:prstGeom prst="rect">
            <a:avLst/>
          </a:prstGeom>
          <a:solidFill>
            <a:srgbClr val="C00000"/>
          </a:solidFill>
          <a:ln w="57150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>
              <a:spcBef>
                <a:spcPts val="0"/>
              </a:spcBef>
              <a:tabLst>
                <a:tab pos="914400" algn="l"/>
                <a:tab pos="1549400" algn="l"/>
                <a:tab pos="1600200" algn="l"/>
                <a:tab pos="2632075" algn="l"/>
              </a:tabLst>
              <a:defRPr/>
            </a:pP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“Luck 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is the place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where preparation meets 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opportunity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!”  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	                   		     </a:t>
            </a:r>
            <a:r>
              <a:rPr lang="en-US" sz="2400" dirty="0" smtClean="0">
                <a:solidFill>
                  <a:srgbClr val="FFFFFF"/>
                </a:solidFill>
                <a:latin typeface="Comic Sans MS" pitchFamily="66" charset="0"/>
              </a:rPr>
              <a:t>Seneca </a:t>
            </a:r>
            <a:r>
              <a:rPr lang="en-US" sz="2400" dirty="0">
                <a:solidFill>
                  <a:srgbClr val="FFFFFF"/>
                </a:solidFill>
                <a:latin typeface="Comic Sans MS" pitchFamily="66" charset="0"/>
              </a:rPr>
              <a:t>(Roman Philosopher)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729805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800" dirty="0" smtClean="0">
                <a:latin typeface="Comic Sans MS" pitchFamily="66" charset="0"/>
              </a:rPr>
              <a:t>Cultivating </a:t>
            </a:r>
            <a:r>
              <a:rPr lang="en-US" sz="2800" dirty="0">
                <a:latin typeface="Comic Sans MS" pitchFamily="66" charset="0"/>
              </a:rPr>
              <a:t>positive relationships with Program Managers is </a:t>
            </a:r>
            <a:r>
              <a:rPr lang="en-US" sz="2800" dirty="0" smtClean="0">
                <a:latin typeface="Comic Sans MS" pitchFamily="66" charset="0"/>
              </a:rPr>
              <a:t>just one part </a:t>
            </a:r>
            <a:r>
              <a:rPr lang="en-US" sz="2800" dirty="0">
                <a:latin typeface="Comic Sans MS" pitchFamily="66" charset="0"/>
              </a:rPr>
              <a:t>of </a:t>
            </a:r>
            <a:r>
              <a:rPr lang="en-US" sz="2800" dirty="0" smtClean="0">
                <a:latin typeface="Comic Sans MS" pitchFamily="66" charset="0"/>
              </a:rPr>
              <a:t>your preparation </a:t>
            </a:r>
            <a:r>
              <a:rPr lang="en-US" sz="2800" dirty="0">
                <a:latin typeface="Comic Sans MS" pitchFamily="66" charset="0"/>
              </a:rPr>
              <a:t>for the </a:t>
            </a:r>
            <a:r>
              <a:rPr lang="en-US" sz="2800" dirty="0" smtClean="0">
                <a:latin typeface="Comic Sans MS" pitchFamily="66" charset="0"/>
              </a:rPr>
              <a:t>race!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04800" y="457200"/>
            <a:ext cx="8534400" cy="2133601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tabLst>
                <a:tab pos="2632075" algn="l"/>
              </a:tabLst>
            </a:pP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The </a:t>
            </a:r>
            <a:r>
              <a:rPr lang="en-US" sz="3600" dirty="0">
                <a:solidFill>
                  <a:srgbClr val="FFFFFF"/>
                </a:solidFill>
                <a:latin typeface="Comic Sans MS" pitchFamily="66" charset="0"/>
              </a:rPr>
              <a:t>pursuit of research funding is a marathon, not a sprint!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0" y="1600200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1492250" algn="l"/>
              </a:tabLs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#3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: Prepare a detailed proposal development schedule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including a detailed timeline with assigned tasks 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- then follow it!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362200" y="3657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</a:pPr>
            <a:endParaRPr lang="en-US" sz="2800" u="sng">
              <a:latin typeface="Comic Sans MS" pitchFamily="66" charset="0"/>
            </a:endParaRP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-152400" y="3352800"/>
            <a:ext cx="9296400" cy="270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63600" lvl="1" indent="-4064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tabLst>
                <a:tab pos="114300" algn="l"/>
                <a:tab pos="1260475" algn="l"/>
              </a:tabLst>
              <a:defRPr/>
            </a:pPr>
            <a:r>
              <a:rPr lang="en-US" sz="2600" dirty="0">
                <a:latin typeface="Comic Sans MS" pitchFamily="66" charset="0"/>
              </a:rPr>
              <a:t>Work backward from the required submission </a:t>
            </a:r>
            <a:r>
              <a:rPr lang="en-US" sz="2600" dirty="0" smtClean="0">
                <a:latin typeface="Comic Sans MS" pitchFamily="66" charset="0"/>
              </a:rPr>
              <a:t>date.</a:t>
            </a:r>
            <a:endParaRPr lang="en-US" sz="2600" dirty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tabLst>
                <a:tab pos="1260475" algn="l"/>
              </a:tabLst>
              <a:defRPr/>
            </a:pPr>
            <a:r>
              <a:rPr lang="en-US" sz="2600" dirty="0">
                <a:latin typeface="Comic Sans MS" pitchFamily="66" charset="0"/>
              </a:rPr>
              <a:t>   Assume things will go </a:t>
            </a:r>
            <a:r>
              <a:rPr lang="en-US" sz="2600" dirty="0" smtClean="0">
                <a:latin typeface="Comic Sans MS" pitchFamily="66" charset="0"/>
              </a:rPr>
              <a:t>wrong.</a:t>
            </a:r>
          </a:p>
          <a:p>
            <a:pPr marL="1371600" lvl="2" indent="-4572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60475" algn="l"/>
              </a:tabLst>
              <a:defRPr/>
            </a:pPr>
            <a:r>
              <a:rPr lang="en-US" sz="2400" dirty="0" smtClean="0">
                <a:latin typeface="Comic Sans MS" pitchFamily="66" charset="0"/>
              </a:rPr>
              <a:t>Key </a:t>
            </a:r>
            <a:r>
              <a:rPr lang="en-US" sz="2400" dirty="0">
                <a:latin typeface="Comic Sans MS" pitchFamily="66" charset="0"/>
              </a:rPr>
              <a:t>people might be unavailable </a:t>
            </a:r>
            <a:r>
              <a:rPr lang="en-US" sz="2400" dirty="0" smtClean="0">
                <a:latin typeface="Comic Sans MS" pitchFamily="66" charset="0"/>
              </a:rPr>
              <a:t>- sick</a:t>
            </a:r>
            <a:r>
              <a:rPr lang="en-US" sz="2400" dirty="0">
                <a:latin typeface="Comic Sans MS" pitchFamily="66" charset="0"/>
              </a:rPr>
              <a:t>, travel, </a:t>
            </a:r>
            <a:r>
              <a:rPr lang="en-US" sz="2400" dirty="0" smtClean="0">
                <a:latin typeface="Comic Sans MS" pitchFamily="66" charset="0"/>
              </a:rPr>
              <a:t>busy.</a:t>
            </a:r>
            <a:endParaRPr lang="en-US" sz="2400" dirty="0">
              <a:latin typeface="Comic Sans MS" pitchFamily="66" charset="0"/>
            </a:endParaRPr>
          </a:p>
          <a:p>
            <a:pPr marL="1257300" lvl="2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60475" algn="l"/>
              </a:tabLst>
              <a:defRPr/>
            </a:pPr>
            <a:r>
              <a:rPr lang="en-US" sz="2400" dirty="0">
                <a:latin typeface="Comic Sans MS" pitchFamily="66" charset="0"/>
              </a:rPr>
              <a:t>  FastLane/Grants.gov might get clogged and </a:t>
            </a:r>
            <a:r>
              <a:rPr lang="en-US" sz="2400" dirty="0" smtClean="0">
                <a:latin typeface="Comic Sans MS" pitchFamily="66" charset="0"/>
              </a:rPr>
              <a:t>delayed.</a:t>
            </a:r>
            <a:endParaRPr lang="en-US" sz="2400" dirty="0">
              <a:latin typeface="Comic Sans MS" pitchFamily="66" charset="0"/>
            </a:endParaRPr>
          </a:p>
          <a:p>
            <a:pPr marL="1257300" lvl="2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60475" algn="l"/>
              </a:tabLst>
              <a:defRPr/>
            </a:pPr>
            <a:r>
              <a:rPr lang="en-US" sz="2400" dirty="0">
                <a:latin typeface="Comic Sans MS" pitchFamily="66" charset="0"/>
              </a:rPr>
              <a:t>  Your campus reviewers/approvers might be </a:t>
            </a:r>
            <a:r>
              <a:rPr lang="en-US" sz="2400" dirty="0" smtClean="0">
                <a:latin typeface="Comic Sans MS" pitchFamily="66" charset="0"/>
              </a:rPr>
              <a:t>busy.</a:t>
            </a:r>
            <a:endParaRPr lang="en-US" sz="2600" dirty="0" smtClean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§"/>
              <a:tabLst>
                <a:tab pos="1260475" algn="l"/>
              </a:tabLst>
              <a:defRPr/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  Schedule for </a:t>
            </a:r>
            <a:r>
              <a:rPr lang="en-US" sz="2600" dirty="0">
                <a:latin typeface="Comic Sans MS" pitchFamily="66" charset="0"/>
              </a:rPr>
              <a:t>the “inevitable disasters</a:t>
            </a:r>
            <a:r>
              <a:rPr lang="en-US" sz="2600" dirty="0" smtClean="0">
                <a:latin typeface="Comic Sans MS" pitchFamily="66" charset="0"/>
              </a:rPr>
              <a:t>” in timeline!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4800" y="294381"/>
            <a:ext cx="8534400" cy="1092607"/>
          </a:xfrm>
          <a:prstGeom prst="rect">
            <a:avLst/>
          </a:prstGeom>
          <a:solidFill>
            <a:schemeClr val="bg1">
              <a:lumMod val="25000"/>
            </a:schemeClr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“Goals are dreams with deadlines.”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2800" i="1" dirty="0">
                <a:solidFill>
                  <a:srgbClr val="FFFFFF"/>
                </a:solidFill>
                <a:latin typeface="Comic Sans MS" pitchFamily="66" charset="0"/>
              </a:rPr>
              <a:t>                                          </a:t>
            </a:r>
            <a:r>
              <a:rPr lang="en-US" sz="2600" dirty="0">
                <a:solidFill>
                  <a:srgbClr val="FFFFFF"/>
                </a:solidFill>
                <a:latin typeface="Comic Sans MS" pitchFamily="66" charset="0"/>
              </a:rPr>
              <a:t>Diana </a:t>
            </a:r>
            <a:r>
              <a:rPr lang="en-US" sz="2600" dirty="0" err="1">
                <a:solidFill>
                  <a:srgbClr val="FFFFFF"/>
                </a:solidFill>
                <a:latin typeface="Comic Sans MS" pitchFamily="66" charset="0"/>
              </a:rPr>
              <a:t>Scharf</a:t>
            </a:r>
            <a:r>
              <a:rPr lang="en-US" sz="2600" dirty="0">
                <a:solidFill>
                  <a:srgbClr val="FFFFFF"/>
                </a:solidFill>
                <a:latin typeface="Comic Sans MS" pitchFamily="66" charset="0"/>
              </a:rPr>
              <a:t> Hunt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8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52400" y="333375"/>
            <a:ext cx="899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-381000" y="381000"/>
            <a:ext cx="9448800" cy="620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105000"/>
              </a:lnSpc>
              <a:spcBef>
                <a:spcPct val="4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Include both proposal preparation tasks and proposal review tasks in your timeline.</a:t>
            </a:r>
            <a:endParaRPr lang="en-US" sz="32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  <a:p>
            <a:pPr marL="914400" lvl="1" indent="-457200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ü"/>
              <a:tabLst>
                <a:tab pos="804863" algn="l"/>
                <a:tab pos="1260475" algn="l"/>
              </a:tabLst>
            </a:pPr>
            <a:r>
              <a:rPr lang="en-US" sz="2800" dirty="0" smtClean="0">
                <a:latin typeface="Comic Sans MS" pitchFamily="66" charset="0"/>
              </a:rPr>
              <a:t>Some tasks can occur in parallel, others must occur sequentially – understand the “critical path” to submission</a:t>
            </a:r>
            <a:r>
              <a:rPr lang="en-US" sz="30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.</a:t>
            </a:r>
          </a:p>
          <a:p>
            <a:pPr marL="914400" lvl="1" indent="-457200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ü"/>
              <a:tabLst>
                <a:tab pos="804863" algn="l"/>
                <a:tab pos="1260475" algn="l"/>
              </a:tabLst>
            </a:pPr>
            <a:r>
              <a:rPr lang="en-US" sz="2800" dirty="0" smtClean="0">
                <a:latin typeface="Comic Sans MS" pitchFamily="66" charset="0"/>
              </a:rPr>
              <a:t>If you have a sub-awardee, allow adequate time for approval at his/her institution.</a:t>
            </a:r>
          </a:p>
          <a:p>
            <a:pPr marL="914400" lvl="1" indent="-457200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ü"/>
              <a:tabLst>
                <a:tab pos="804863" algn="l"/>
                <a:tab pos="1260475" algn="l"/>
              </a:tabLst>
            </a:pPr>
            <a:r>
              <a:rPr lang="en-US" sz="2800" u="sng" dirty="0" smtClean="0">
                <a:latin typeface="Comic Sans MS" pitchFamily="66" charset="0"/>
              </a:rPr>
              <a:t>Note</a:t>
            </a:r>
            <a:r>
              <a:rPr lang="en-US" sz="2800" dirty="0" smtClean="0">
                <a:latin typeface="Comic Sans MS" pitchFamily="66" charset="0"/>
              </a:rPr>
              <a:t> – Your institution’s deadlines are important (especially when close to major agency submissions), so build adequate time into your schedule to allow the </a:t>
            </a:r>
            <a:r>
              <a:rPr lang="en-US" sz="2800" dirty="0">
                <a:latin typeface="Comic Sans MS" pitchFamily="66" charset="0"/>
              </a:rPr>
              <a:t>Sponsored Research </a:t>
            </a:r>
            <a:r>
              <a:rPr lang="en-US" sz="2800" dirty="0" smtClean="0">
                <a:latin typeface="Comic Sans MS" pitchFamily="66" charset="0"/>
              </a:rPr>
              <a:t>Office (SRO) staff time to </a:t>
            </a:r>
            <a:r>
              <a:rPr lang="en-US" sz="2800" dirty="0">
                <a:latin typeface="Comic Sans MS" pitchFamily="66" charset="0"/>
              </a:rPr>
              <a:t>do their job</a:t>
            </a:r>
            <a:r>
              <a:rPr lang="en-US" sz="2800" dirty="0" smtClean="0">
                <a:latin typeface="Comic Sans MS" pitchFamily="66" charset="0"/>
              </a:rPr>
              <a:t>!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52400" y="333375"/>
            <a:ext cx="899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-304800" y="333375"/>
            <a:ext cx="9448800" cy="296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As the PI, you must manage the process:</a:t>
            </a:r>
          </a:p>
          <a:p>
            <a:pPr lvl="1">
              <a:lnSpc>
                <a:spcPct val="105000"/>
              </a:lnSpc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12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  <a:p>
            <a:pPr marL="914400" lvl="1" indent="-457200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804863" algn="l"/>
                <a:tab pos="1260475" algn="l"/>
              </a:tabLst>
            </a:pPr>
            <a:r>
              <a:rPr lang="en-US" sz="2800" dirty="0" smtClean="0">
                <a:latin typeface="Comic Sans MS" pitchFamily="66" charset="0"/>
              </a:rPr>
              <a:t>Set </a:t>
            </a:r>
            <a:r>
              <a:rPr lang="en-US" sz="2800" dirty="0">
                <a:latin typeface="Comic Sans MS" pitchFamily="66" charset="0"/>
              </a:rPr>
              <a:t>deadlines for </a:t>
            </a:r>
            <a:r>
              <a:rPr lang="en-US" sz="2800" dirty="0" smtClean="0">
                <a:latin typeface="Comic Sans MS" pitchFamily="66" charset="0"/>
              </a:rPr>
              <a:t>drafts and final versions for components - budget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smtClean="0">
                <a:latin typeface="Comic Sans MS" pitchFamily="66" charset="0"/>
              </a:rPr>
              <a:t>work scope, attachments. </a:t>
            </a:r>
          </a:p>
          <a:p>
            <a:pPr lvl="2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977900" algn="l"/>
                <a:tab pos="1320800" algn="l"/>
              </a:tabLst>
            </a:pPr>
            <a:r>
              <a:rPr lang="en-US" sz="2600" dirty="0" smtClean="0">
                <a:latin typeface="Comic Sans MS" pitchFamily="66" charset="0"/>
              </a:rPr>
              <a:t>   Assign responsibilities.</a:t>
            </a:r>
          </a:p>
          <a:p>
            <a:pPr lvl="2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371600" algn="l"/>
              </a:tabLst>
            </a:pPr>
            <a:r>
              <a:rPr lang="en-US" sz="2600" dirty="0" smtClean="0">
                <a:latin typeface="Comic Sans MS" pitchFamily="66" charset="0"/>
              </a:rPr>
              <a:t>   Be </a:t>
            </a:r>
            <a:r>
              <a:rPr lang="en-US" sz="2600" dirty="0">
                <a:latin typeface="Comic Sans MS" pitchFamily="66" charset="0"/>
              </a:rPr>
              <a:t>specific (who, what, when</a:t>
            </a:r>
            <a:r>
              <a:rPr lang="en-US" sz="2600" dirty="0" smtClean="0">
                <a:latin typeface="Comic Sans MS" pitchFamily="66" charset="0"/>
              </a:rPr>
              <a:t>?)</a:t>
            </a:r>
          </a:p>
          <a:p>
            <a:pPr lvl="2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  Monitor progress – regular feedback/meetings.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-304800" y="3352800"/>
            <a:ext cx="9448800" cy="3177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ü"/>
              <a:tabLst>
                <a:tab pos="804863" algn="l"/>
                <a:tab pos="1260475" algn="l"/>
              </a:tabLst>
            </a:pPr>
            <a:r>
              <a:rPr lang="en-US" sz="2800" dirty="0" smtClean="0">
                <a:latin typeface="Comic Sans MS" pitchFamily="66" charset="0"/>
              </a:rPr>
              <a:t>Pay </a:t>
            </a:r>
            <a:r>
              <a:rPr lang="en-US" sz="2800" dirty="0">
                <a:latin typeface="Comic Sans MS" pitchFamily="66" charset="0"/>
              </a:rPr>
              <a:t>special attention to items needed from </a:t>
            </a:r>
            <a:r>
              <a:rPr lang="en-US" sz="2800" dirty="0" smtClean="0">
                <a:latin typeface="Comic Sans MS" pitchFamily="66" charset="0"/>
              </a:rPr>
              <a:t>  </a:t>
            </a:r>
            <a:r>
              <a:rPr lang="en-US" sz="2800" u="sng" dirty="0" smtClean="0">
                <a:latin typeface="Comic Sans MS" pitchFamily="66" charset="0"/>
              </a:rPr>
              <a:t>outside </a:t>
            </a:r>
            <a:r>
              <a:rPr lang="en-US" sz="2800" u="sng" dirty="0">
                <a:latin typeface="Comic Sans MS" pitchFamily="66" charset="0"/>
              </a:rPr>
              <a:t>your group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- from your department, school, institution, other institutions.</a:t>
            </a:r>
            <a:endParaRPr lang="en-US" sz="2800" dirty="0"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Budget</a:t>
            </a:r>
          </a:p>
          <a:p>
            <a:pPr lvl="2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  Work Scope</a:t>
            </a:r>
          </a:p>
          <a:p>
            <a:pPr lvl="2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  Letters </a:t>
            </a:r>
            <a:r>
              <a:rPr lang="en-US" sz="2600" dirty="0">
                <a:latin typeface="Comic Sans MS" pitchFamily="66" charset="0"/>
              </a:rPr>
              <a:t>of support</a:t>
            </a:r>
          </a:p>
          <a:p>
            <a:pPr lvl="2">
              <a:lnSpc>
                <a:spcPct val="105000"/>
              </a:lnSpc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371600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 Subcontractor/sub-recipient </a:t>
            </a:r>
            <a:r>
              <a:rPr lang="en-US" sz="2600" dirty="0">
                <a:latin typeface="Comic Sans MS" pitchFamily="66" charset="0"/>
              </a:rPr>
              <a:t>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9" name="Text Box 3"/>
          <p:cNvSpPr txBox="1">
            <a:spLocks noChangeArrowheads="1"/>
          </p:cNvSpPr>
          <p:nvPr/>
        </p:nvSpPr>
        <p:spPr bwMode="auto">
          <a:xfrm>
            <a:off x="152400" y="1486302"/>
            <a:ext cx="89916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§"/>
              <a:tabLst>
                <a:tab pos="396875" algn="l"/>
              </a:tabLst>
            </a:pPr>
            <a:r>
              <a:rPr lang="en-US" sz="2600" dirty="0" smtClean="0">
                <a:latin typeface="Comic Sans MS" pitchFamily="66" charset="0"/>
              </a:rPr>
              <a:t>How </a:t>
            </a:r>
            <a:r>
              <a:rPr lang="en-US" sz="2600" dirty="0">
                <a:latin typeface="Comic Sans MS" pitchFamily="66" charset="0"/>
              </a:rPr>
              <a:t>many of you have written a grant </a:t>
            </a:r>
            <a:r>
              <a:rPr lang="en-US" sz="2600" dirty="0" smtClean="0">
                <a:latin typeface="Comic Sans MS" pitchFamily="66" charset="0"/>
              </a:rPr>
              <a:t>proposal?</a:t>
            </a:r>
            <a:r>
              <a:rPr lang="en-US" sz="2600" dirty="0">
                <a:latin typeface="Comic Sans MS" pitchFamily="66" charset="0"/>
              </a:rPr>
              <a:t> </a:t>
            </a:r>
            <a:endParaRPr lang="en-US" sz="26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§"/>
              <a:tabLst>
                <a:tab pos="396875" algn="l"/>
              </a:tabLst>
            </a:pPr>
            <a:r>
              <a:rPr lang="en-US" sz="2600" dirty="0" smtClean="0">
                <a:latin typeface="Comic Sans MS" pitchFamily="66" charset="0"/>
              </a:rPr>
              <a:t>Were any funded? From what agency?</a:t>
            </a:r>
            <a:endParaRPr lang="en-US" sz="2600" dirty="0">
              <a:latin typeface="Comic Sans MS" pitchFamily="66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396875" algn="l"/>
              </a:tabLst>
            </a:pPr>
            <a:r>
              <a:rPr lang="en-US" sz="2600" dirty="0" smtClean="0">
                <a:latin typeface="Comic Sans MS" pitchFamily="66" charset="0"/>
              </a:rPr>
              <a:t>How did you learn to write grant proposals?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396875" algn="l"/>
              </a:tabLst>
            </a:pP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Your Advisor? By reviewing other proposals? Books or classes</a:t>
            </a:r>
            <a:r>
              <a:rPr lang="en-US" sz="26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? 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Reading the </a:t>
            </a:r>
            <a:r>
              <a:rPr lang="en-US" sz="26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Instructions? 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Trial &amp; Error? </a:t>
            </a:r>
          </a:p>
          <a:p>
            <a:pPr marL="911225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450850" algn="l"/>
              </a:tabLst>
            </a:pPr>
            <a:endParaRPr lang="en-US" sz="2800" dirty="0">
              <a:latin typeface="Comic Sans MS" pitchFamily="66" charset="0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-228600" y="37592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31825"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tabLst>
                <a:tab pos="450850" algn="l"/>
              </a:tabLst>
            </a:pPr>
            <a:r>
              <a:rPr lang="en-US" sz="3200" dirty="0" smtClean="0">
                <a:latin typeface="Comic Sans MS" pitchFamily="66" charset="0"/>
              </a:rPr>
              <a:t>You write a proposal - You receive a grant.   </a:t>
            </a:r>
            <a:r>
              <a:rPr lang="en-US" sz="32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You don’t “write a grant!”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609600" y="4648200"/>
            <a:ext cx="8001000" cy="1600200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en-US" sz="4000" dirty="0">
                <a:solidFill>
                  <a:srgbClr val="FFFFFF"/>
                </a:solidFill>
                <a:latin typeface="Comic Sans MS" pitchFamily="66" charset="0"/>
              </a:rPr>
              <a:t>You </a:t>
            </a:r>
            <a:r>
              <a:rPr lang="en-US" sz="4000" dirty="0" smtClean="0">
                <a:solidFill>
                  <a:srgbClr val="FFFFFF"/>
                </a:solidFill>
                <a:latin typeface="Comic Sans MS" pitchFamily="66" charset="0"/>
              </a:rPr>
              <a:t>Acquired the Skill </a:t>
            </a:r>
            <a:r>
              <a:rPr lang="en-US" sz="4000" dirty="0">
                <a:solidFill>
                  <a:srgbClr val="FFFFFF"/>
                </a:solidFill>
                <a:latin typeface="Comic Sans MS" pitchFamily="66" charset="0"/>
              </a:rPr>
              <a:t>in a P</a:t>
            </a:r>
            <a:r>
              <a:rPr lang="en-US" sz="4000" dirty="0" smtClean="0">
                <a:solidFill>
                  <a:srgbClr val="FFFFFF"/>
                </a:solidFill>
                <a:latin typeface="Comic Sans MS" pitchFamily="66" charset="0"/>
              </a:rPr>
              <a:t>ast Life</a:t>
            </a:r>
            <a:r>
              <a:rPr lang="en-US" sz="4000" dirty="0">
                <a:solidFill>
                  <a:srgbClr val="FFFFFF"/>
                </a:solidFill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-457200" y="398246"/>
            <a:ext cx="9906000" cy="325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1260475" algn="l"/>
                <a:tab pos="1663700" algn="l"/>
              </a:tabLst>
            </a:pP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Schedule 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on-campus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review:</a:t>
            </a:r>
            <a:endParaRPr lang="en-US" sz="32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  <a:p>
            <a:pPr marL="1257300" lvl="2" indent="-3429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ü"/>
              <a:tabLst>
                <a:tab pos="1260475" algn="l"/>
                <a:tab pos="1663700" algn="l"/>
              </a:tabLst>
            </a:pP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600" dirty="0">
                <a:latin typeface="Comic Sans MS" pitchFamily="66" charset="0"/>
              </a:rPr>
              <a:t>Call </a:t>
            </a:r>
            <a:r>
              <a:rPr lang="en-US" sz="2600" dirty="0" smtClean="0">
                <a:latin typeface="Comic Sans MS" pitchFamily="66" charset="0"/>
              </a:rPr>
              <a:t>ahead - SRO </a:t>
            </a:r>
            <a:r>
              <a:rPr lang="en-US" sz="2600" dirty="0">
                <a:latin typeface="Comic Sans MS" pitchFamily="66" charset="0"/>
              </a:rPr>
              <a:t>staff are especially busy at 	</a:t>
            </a:r>
            <a:r>
              <a:rPr lang="en-US" sz="2600" dirty="0" smtClean="0">
                <a:latin typeface="Comic Sans MS" pitchFamily="66" charset="0"/>
              </a:rPr>
              <a:t>	  proposal deadline.  And yours isn’t the only proposal!</a:t>
            </a:r>
            <a:endParaRPr lang="en-US" sz="2600" dirty="0">
              <a:latin typeface="Comic Sans MS" pitchFamily="66" charset="0"/>
            </a:endParaRPr>
          </a:p>
          <a:p>
            <a:pPr marL="1371600" lvl="2" indent="-4572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ü"/>
              <a:tabLst>
                <a:tab pos="1260475" algn="l"/>
                <a:tab pos="1663700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Send </a:t>
            </a:r>
            <a:r>
              <a:rPr lang="en-US" sz="2600" dirty="0">
                <a:latin typeface="Comic Sans MS" pitchFamily="66" charset="0"/>
              </a:rPr>
              <a:t>complicated budgets for early </a:t>
            </a:r>
            <a:r>
              <a:rPr lang="en-US" sz="2600" dirty="0" smtClean="0">
                <a:latin typeface="Comic Sans MS" pitchFamily="66" charset="0"/>
              </a:rPr>
              <a:t>review.</a:t>
            </a:r>
            <a:endParaRPr lang="en-US" sz="2600" dirty="0">
              <a:latin typeface="Comic Sans MS" pitchFamily="66" charset="0"/>
            </a:endParaRPr>
          </a:p>
          <a:p>
            <a:pPr marL="1371600" lvl="2" indent="-457200">
              <a:lnSpc>
                <a:spcPct val="105000"/>
              </a:lnSpc>
              <a:spcBef>
                <a:spcPct val="10000"/>
              </a:spcBef>
              <a:buFont typeface="Wingdings" pitchFamily="2" charset="2"/>
              <a:buChar char="ü"/>
              <a:tabLst>
                <a:tab pos="1260475" algn="l"/>
                <a:tab pos="1663700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Discuss </a:t>
            </a:r>
            <a:r>
              <a:rPr lang="en-US" sz="2600" dirty="0">
                <a:latin typeface="Comic Sans MS" pitchFamily="66" charset="0"/>
              </a:rPr>
              <a:t>any potential “</a:t>
            </a:r>
            <a:r>
              <a:rPr lang="en-US" sz="2600" dirty="0" smtClean="0">
                <a:latin typeface="Comic Sans MS" pitchFamily="66" charset="0"/>
              </a:rPr>
              <a:t>pit-falls.”</a:t>
            </a:r>
            <a:endParaRPr lang="en-US" sz="2600" dirty="0">
              <a:latin typeface="Comic Sans MS" pitchFamily="66" charset="0"/>
            </a:endParaRPr>
          </a:p>
          <a:p>
            <a:pPr marL="1714500" lvl="3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60475" algn="l"/>
                <a:tab pos="1663700" algn="l"/>
              </a:tabLst>
            </a:pPr>
            <a:r>
              <a:rPr lang="en-US" sz="2400" dirty="0" smtClean="0">
                <a:latin typeface="Comic Sans MS" pitchFamily="66" charset="0"/>
              </a:rPr>
              <a:t>	Is </a:t>
            </a:r>
            <a:r>
              <a:rPr lang="en-US" sz="2400" dirty="0">
                <a:latin typeface="Comic Sans MS" pitchFamily="66" charset="0"/>
              </a:rPr>
              <a:t>cost-sharing </a:t>
            </a:r>
            <a:r>
              <a:rPr lang="en-US" sz="2400" dirty="0" smtClean="0">
                <a:latin typeface="Comic Sans MS" pitchFamily="66" charset="0"/>
              </a:rPr>
              <a:t>documented properly? </a:t>
            </a:r>
            <a:endParaRPr lang="en-US" sz="2400" dirty="0">
              <a:latin typeface="Comic Sans MS" pitchFamily="66" charset="0"/>
            </a:endParaRPr>
          </a:p>
          <a:p>
            <a:pPr marL="1714500" lvl="3" indent="-342900">
              <a:lnSpc>
                <a:spcPct val="105000"/>
              </a:lnSpc>
              <a:spcBef>
                <a:spcPct val="10000"/>
              </a:spcBef>
              <a:buFont typeface="Arial" pitchFamily="34" charset="0"/>
              <a:buChar char="•"/>
              <a:tabLst>
                <a:tab pos="1260475" algn="l"/>
                <a:tab pos="1663700" algn="l"/>
              </a:tabLst>
            </a:pPr>
            <a:r>
              <a:rPr lang="en-US" sz="2400" dirty="0">
                <a:latin typeface="Comic Sans MS" pitchFamily="66" charset="0"/>
              </a:rPr>
              <a:t>	</a:t>
            </a:r>
            <a:r>
              <a:rPr lang="en-US" sz="2400" dirty="0" smtClean="0">
                <a:latin typeface="Comic Sans MS" pitchFamily="66" charset="0"/>
              </a:rPr>
              <a:t>Are </a:t>
            </a:r>
            <a:r>
              <a:rPr lang="en-US" sz="2400" dirty="0">
                <a:latin typeface="Comic Sans MS" pitchFamily="66" charset="0"/>
              </a:rPr>
              <a:t>there any non-standard </a:t>
            </a:r>
            <a:r>
              <a:rPr lang="en-US" sz="2400" dirty="0" smtClean="0">
                <a:latin typeface="Comic Sans MS" pitchFamily="66" charset="0"/>
              </a:rPr>
              <a:t>issues/commitments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1683" y="5172914"/>
            <a:ext cx="8802174" cy="845386"/>
            <a:chOff x="555" y="3423"/>
            <a:chExt cx="4907" cy="263"/>
          </a:xfrm>
        </p:grpSpPr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555" y="3423"/>
              <a:ext cx="4907" cy="263"/>
            </a:xfrm>
            <a:prstGeom prst="rect">
              <a:avLst/>
            </a:prstGeom>
            <a:solidFill>
              <a:srgbClr val="C00000"/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tabLst>
                  <a:tab pos="111125" algn="l"/>
                </a:tabLst>
                <a:defRPr/>
              </a:pPr>
              <a:r>
                <a:rPr lang="en-US" sz="2800" b="1" dirty="0" smtClean="0">
                  <a:solidFill>
                    <a:srgbClr val="FFFFFF"/>
                  </a:solidFill>
                  <a:latin typeface="Comic Sans MS" pitchFamily="66" charset="0"/>
                </a:rPr>
                <a:t>“</a:t>
              </a:r>
              <a:r>
                <a:rPr lang="en-US" sz="2800" dirty="0" smtClean="0">
                  <a:solidFill>
                    <a:srgbClr val="FFFFFF"/>
                  </a:solidFill>
                  <a:latin typeface="Comic Sans MS" pitchFamily="66" charset="0"/>
                </a:rPr>
                <a:t>Everybody </a:t>
              </a:r>
              <a:r>
                <a:rPr lang="en-US" sz="2800" dirty="0">
                  <a:solidFill>
                    <a:srgbClr val="FFFFFF"/>
                  </a:solidFill>
                  <a:latin typeface="Comic Sans MS" pitchFamily="66" charset="0"/>
                </a:rPr>
                <a:t>is ignorant only on </a:t>
              </a:r>
              <a:r>
                <a:rPr lang="en-US" sz="2800" dirty="0" smtClean="0">
                  <a:solidFill>
                    <a:srgbClr val="FFFFFF"/>
                  </a:solidFill>
                  <a:latin typeface="Comic Sans MS" pitchFamily="66" charset="0"/>
                </a:rPr>
                <a:t>different subjects.”</a:t>
              </a:r>
            </a:p>
            <a:p>
              <a:pPr>
                <a:spcBef>
                  <a:spcPct val="50000"/>
                </a:spcBef>
                <a:tabLst>
                  <a:tab pos="111125" algn="l"/>
                </a:tabLst>
                <a:defRPr/>
              </a:pPr>
              <a:endParaRPr lang="en-US" sz="1400" dirty="0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21513" name="Text Box 7"/>
            <p:cNvSpPr txBox="1">
              <a:spLocks noChangeArrowheads="1"/>
            </p:cNvSpPr>
            <p:nvPr/>
          </p:nvSpPr>
          <p:spPr bwMode="auto">
            <a:xfrm>
              <a:off x="4100" y="3544"/>
              <a:ext cx="129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200" dirty="0">
                  <a:solidFill>
                    <a:srgbClr val="FFFFFF"/>
                  </a:solidFill>
                  <a:latin typeface="Comic Sans MS" pitchFamily="66" charset="0"/>
                </a:rPr>
                <a:t>Will Rogers</a:t>
              </a:r>
            </a:p>
          </p:txBody>
        </p:sp>
      </p:grp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38100" y="3752722"/>
            <a:ext cx="8915400" cy="135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1260475" algn="l"/>
                <a:tab pos="1663700" algn="l"/>
              </a:tabLst>
            </a:pPr>
            <a:r>
              <a:rPr lang="en-US" sz="26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If you 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need help, </a:t>
            </a:r>
            <a:r>
              <a:rPr lang="en-US" sz="26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ask for 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it!  It’s not a sign of weakness to need help, but it is a sign of foolishness to think you know everything!</a:t>
            </a:r>
            <a:endParaRPr lang="en-US" sz="26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0" y="15240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1492250" algn="l"/>
              </a:tabLs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#4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: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“Thinking outside the box”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is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a good way to approach science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, but when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preparing 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proposal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– learn to “think 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inside the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box!”</a:t>
            </a:r>
            <a:endParaRPr lang="en-US" sz="32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362200" y="3657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</a:pPr>
            <a:endParaRPr lang="en-US" sz="2800" u="sng">
              <a:latin typeface="Comic Sans MS" pitchFamily="66" charset="0"/>
            </a:endParaRP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304800" y="3093660"/>
            <a:ext cx="8839200" cy="3353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Follow the rules for </a:t>
            </a:r>
            <a:r>
              <a:rPr lang="en-US" sz="2600" dirty="0" smtClean="0">
                <a:latin typeface="Comic Sans MS" pitchFamily="66" charset="0"/>
              </a:rPr>
              <a:t>formatting, completing </a:t>
            </a:r>
            <a:r>
              <a:rPr lang="en-US" sz="2600" dirty="0">
                <a:latin typeface="Comic Sans MS" pitchFamily="66" charset="0"/>
              </a:rPr>
              <a:t>	</a:t>
            </a:r>
            <a:r>
              <a:rPr lang="en-US" sz="2600" dirty="0" smtClean="0">
                <a:latin typeface="Comic Sans MS" pitchFamily="66" charset="0"/>
              </a:rPr>
              <a:t>forms </a:t>
            </a:r>
            <a:r>
              <a:rPr lang="en-US" sz="2600" dirty="0">
                <a:latin typeface="Comic Sans MS" pitchFamily="66" charset="0"/>
              </a:rPr>
              <a:t>and </a:t>
            </a:r>
            <a:r>
              <a:rPr lang="en-US" sz="2600" dirty="0" smtClean="0">
                <a:latin typeface="Comic Sans MS" pitchFamily="66" charset="0"/>
              </a:rPr>
              <a:t>overall proposal presentation precisely.</a:t>
            </a:r>
            <a:endParaRPr lang="en-US" sz="2600" dirty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	If </a:t>
            </a:r>
            <a:r>
              <a:rPr lang="en-US" sz="2600" dirty="0" smtClean="0">
                <a:latin typeface="Comic Sans MS" pitchFamily="66" charset="0"/>
              </a:rPr>
              <a:t>the instructions </a:t>
            </a:r>
            <a:r>
              <a:rPr lang="en-US" sz="2600" dirty="0">
                <a:latin typeface="Comic Sans MS" pitchFamily="66" charset="0"/>
              </a:rPr>
              <a:t>ask for “project goals” </a:t>
            </a:r>
            <a:r>
              <a:rPr lang="en-US" sz="2600" dirty="0" smtClean="0">
                <a:latin typeface="Comic Sans MS" pitchFamily="66" charset="0"/>
              </a:rPr>
              <a:t>	don’t offer “research aims” - even if you prefer 	that term!</a:t>
            </a:r>
          </a:p>
          <a:p>
            <a:pPr lvl="1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 Everything should be </a:t>
            </a:r>
            <a:r>
              <a:rPr lang="en-US" sz="2600" dirty="0" smtClean="0">
                <a:latin typeface="Comic Sans MS" pitchFamily="66" charset="0"/>
              </a:rPr>
              <a:t>presented exactly </a:t>
            </a:r>
            <a:r>
              <a:rPr lang="en-US" sz="2600" dirty="0" smtClean="0">
                <a:latin typeface="Comic Sans MS" pitchFamily="66" charset="0"/>
              </a:rPr>
              <a:t>where the 	instructions say it should be – no surprises!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4800" y="294382"/>
            <a:ext cx="8534400" cy="1077218"/>
          </a:xfrm>
          <a:prstGeom prst="rect">
            <a:avLst/>
          </a:prstGeom>
          <a:solidFill>
            <a:schemeClr val="bg1">
              <a:lumMod val="25000"/>
            </a:schemeClr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Scientists are taught to “think outside 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     the </a:t>
            </a: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box.”  Right?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“Think inside the box”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8392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Page limit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Type size, font, spacing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Don’t include appendices if not allowed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Avoid abbreviations, acronyms and jargon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Proposal must be free </a:t>
            </a:r>
            <a:r>
              <a:rPr lang="en-US" sz="2800" dirty="0">
                <a:latin typeface="Comic Sans MS" pitchFamily="66" charset="0"/>
              </a:rPr>
              <a:t>of mechanical errors (spelling, typos, grammar)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868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  <a:buClr>
                <a:srgbClr val="C00000"/>
              </a:buClr>
            </a:pPr>
            <a:r>
              <a:rPr lang="en-US" sz="3200" dirty="0">
                <a:latin typeface="Comic Sans MS" pitchFamily="66" charset="0"/>
              </a:rPr>
              <a:t>Follow instructions exactly: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1905000" y="4854575"/>
            <a:ext cx="5334000" cy="1470025"/>
          </a:xfrm>
          <a:prstGeom prst="roundRect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803275" lvl="1" indent="-288925">
              <a:lnSpc>
                <a:spcPct val="80000"/>
              </a:lnSpc>
              <a:spcAft>
                <a:spcPct val="50000"/>
              </a:spcAft>
              <a:defRPr/>
            </a:pPr>
            <a:r>
              <a:rPr lang="en-US" sz="3600" dirty="0">
                <a:solidFill>
                  <a:srgbClr val="FFFFFF"/>
                </a:solidFill>
                <a:latin typeface="Comic Sans MS" pitchFamily="66" charset="0"/>
              </a:rPr>
              <a:t>A 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messy proposal  	 equals a messy 		     scientist</a:t>
            </a:r>
            <a:r>
              <a:rPr lang="en-US" sz="3600" dirty="0">
                <a:solidFill>
                  <a:srgbClr val="FFFFFF"/>
                </a:solidFill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“Think inside the box”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8392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Page limit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Type size, font, spacing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Don’t include appendices if not allowed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>
                <a:latin typeface="Comic Sans MS" pitchFamily="66" charset="0"/>
              </a:rPr>
              <a:t>Avoid abbreviations, acronyms and jargon</a:t>
            </a:r>
          </a:p>
          <a:p>
            <a:pPr marL="803275" lvl="1" indent="-288925">
              <a:lnSpc>
                <a:spcPct val="80000"/>
              </a:lnSpc>
              <a:spcAft>
                <a:spcPct val="50000"/>
              </a:spcAft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Proposal must be free </a:t>
            </a:r>
            <a:r>
              <a:rPr lang="en-US" sz="2800" dirty="0">
                <a:latin typeface="Comic Sans MS" pitchFamily="66" charset="0"/>
              </a:rPr>
              <a:t>of mechanical errors (spelling, typos, grammar)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868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  <a:buClr>
                <a:srgbClr val="C00000"/>
              </a:buClr>
            </a:pPr>
            <a:r>
              <a:rPr lang="en-US" sz="3200" dirty="0">
                <a:latin typeface="Comic Sans MS" pitchFamily="66" charset="0"/>
              </a:rPr>
              <a:t>Follow instructions exactly: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228600" y="4854575"/>
            <a:ext cx="8686800" cy="1470025"/>
          </a:xfrm>
          <a:prstGeom prst="roundRect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“If you can’t get the spelling right, how can we expect you to get the research right.”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3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1579364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804863" algn="l"/>
                <a:tab pos="1260475" algn="l"/>
              </a:tabLst>
              <a:defRPr/>
            </a:pPr>
            <a:r>
              <a:rPr lang="en-US" sz="3600" dirty="0" smtClean="0">
                <a:latin typeface="Comic Sans MS" pitchFamily="66" charset="0"/>
              </a:rPr>
              <a:t> 	 Being </a:t>
            </a:r>
            <a:r>
              <a:rPr lang="en-US" sz="3600" dirty="0">
                <a:latin typeface="Comic Sans MS" pitchFamily="66" charset="0"/>
              </a:rPr>
              <a:t>creative with the science </a:t>
            </a:r>
            <a:r>
              <a:rPr lang="en-US" sz="3600" u="sng" dirty="0" smtClean="0">
                <a:latin typeface="Comic Sans MS" pitchFamily="66" charset="0"/>
              </a:rPr>
              <a:t>and</a:t>
            </a:r>
            <a:endParaRPr lang="en-US" sz="3600" u="sng" dirty="0">
              <a:latin typeface="Comic Sans MS" pitchFamily="66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804863" algn="l"/>
                <a:tab pos="1260475" algn="l"/>
              </a:tabLst>
              <a:defRPr/>
            </a:pPr>
            <a:r>
              <a:rPr lang="en-US" sz="3600" dirty="0">
                <a:latin typeface="Comic Sans MS" pitchFamily="66" charset="0"/>
              </a:rPr>
              <a:t>  </a:t>
            </a:r>
            <a:r>
              <a:rPr lang="en-US" sz="3600" dirty="0" smtClean="0">
                <a:latin typeface="Comic Sans MS" pitchFamily="66" charset="0"/>
              </a:rPr>
              <a:t>Being </a:t>
            </a:r>
            <a:r>
              <a:rPr lang="en-US" sz="3600" dirty="0">
                <a:latin typeface="Comic Sans MS" pitchFamily="66" charset="0"/>
              </a:rPr>
              <a:t>a “good bureaucrat” with the </a:t>
            </a:r>
            <a:r>
              <a:rPr lang="en-US" sz="3600" dirty="0" smtClean="0">
                <a:latin typeface="Comic Sans MS" pitchFamily="66" charset="0"/>
              </a:rPr>
              <a:t>	 mechanics of </a:t>
            </a:r>
            <a:r>
              <a:rPr lang="en-US" sz="3600" dirty="0">
                <a:latin typeface="Comic Sans MS" pitchFamily="66" charset="0"/>
              </a:rPr>
              <a:t>the proposal!</a:t>
            </a:r>
            <a:endParaRPr lang="en-US" sz="3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1295400" y="3962400"/>
            <a:ext cx="6477000" cy="2286000"/>
          </a:xfrm>
          <a:prstGeom prst="roundRect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Don’t prevent a scientifically worthy proposal from being funded because you didn’t follow the rules!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545921"/>
            <a:ext cx="5295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Success requires:</a:t>
            </a:r>
            <a:endParaRPr lang="en-US" sz="44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24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0" y="2286000"/>
            <a:ext cx="87630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1492250" algn="l"/>
              </a:tabLs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tabLst>
                <a:tab pos="1492250" algn="l"/>
              </a:tabLst>
              <a:defRPr/>
            </a:pPr>
            <a:endParaRPr lang="en-US" sz="3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2362200" y="3657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</a:pPr>
            <a:endParaRPr lang="en-US" sz="2800" u="sng">
              <a:latin typeface="Comic Sans MS" pitchFamily="66" charset="0"/>
            </a:endParaRP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0" y="3048000"/>
            <a:ext cx="8991600" cy="339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5000"/>
              </a:lnSpc>
              <a:spcBef>
                <a:spcPct val="4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2400" dirty="0">
              <a:latin typeface="Comic Sans MS" pitchFamily="66" charset="0"/>
            </a:endParaRPr>
          </a:p>
          <a:p>
            <a:pPr marL="800100" lvl="1" indent="-342900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You </a:t>
            </a:r>
            <a:r>
              <a:rPr lang="en-US" sz="2400" dirty="0">
                <a:latin typeface="Comic Sans MS" pitchFamily="66" charset="0"/>
              </a:rPr>
              <a:t>must “qualify yourself </a:t>
            </a:r>
            <a:r>
              <a:rPr lang="en-US" sz="2400" dirty="0" smtClean="0">
                <a:latin typeface="Comic Sans MS" pitchFamily="66" charset="0"/>
              </a:rPr>
              <a:t>well for </a:t>
            </a:r>
            <a:r>
              <a:rPr lang="en-US" sz="2400" dirty="0">
                <a:latin typeface="Comic Sans MS" pitchFamily="66" charset="0"/>
              </a:rPr>
              <a:t>your calling</a:t>
            </a:r>
            <a:r>
              <a:rPr lang="en-US" sz="2400" dirty="0" smtClean="0">
                <a:latin typeface="Comic Sans MS" pitchFamily="66" charset="0"/>
              </a:rPr>
              <a:t>”, i.e., 	 work to develop the </a:t>
            </a:r>
            <a:r>
              <a:rPr lang="en-US" sz="2400" dirty="0">
                <a:latin typeface="Comic Sans MS" pitchFamily="66" charset="0"/>
              </a:rPr>
              <a:t>proper </a:t>
            </a:r>
            <a:r>
              <a:rPr lang="en-US" sz="2400" dirty="0" smtClean="0">
                <a:latin typeface="Comic Sans MS" pitchFamily="66" charset="0"/>
              </a:rPr>
              <a:t>skills and reputation.</a:t>
            </a:r>
            <a:endParaRPr lang="en-US" sz="2600" dirty="0">
              <a:latin typeface="Comic Sans MS" pitchFamily="66" charset="0"/>
            </a:endParaRPr>
          </a:p>
          <a:p>
            <a:pPr marL="800100" lvl="1" indent="-342900">
              <a:lnSpc>
                <a:spcPct val="105000"/>
              </a:lnSpc>
              <a:spcBef>
                <a:spcPct val="4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The key </a:t>
            </a:r>
            <a:r>
              <a:rPr lang="en-US" sz="2400" dirty="0">
                <a:latin typeface="Comic Sans MS" pitchFamily="66" charset="0"/>
              </a:rPr>
              <a:t>personnel section </a:t>
            </a:r>
            <a:r>
              <a:rPr lang="en-US" sz="2400" dirty="0" smtClean="0">
                <a:latin typeface="Comic Sans MS" pitchFamily="66" charset="0"/>
              </a:rPr>
              <a:t>of the proposal is vital.</a:t>
            </a:r>
            <a:endParaRPr lang="en-US" sz="2400" dirty="0">
              <a:latin typeface="Comic Sans MS" pitchFamily="66" charset="0"/>
            </a:endParaRPr>
          </a:p>
          <a:p>
            <a:pPr marL="1828800" lvl="2" indent="-342900">
              <a:lnSpc>
                <a:spcPct val="105000"/>
              </a:lnSpc>
              <a:spcBef>
                <a:spcPct val="40000"/>
              </a:spcBef>
              <a:buFont typeface="Arial" pitchFamily="34" charset="0"/>
              <a:buChar char="•"/>
              <a:tabLst>
                <a:tab pos="804863" algn="l"/>
                <a:tab pos="1260475" algn="l"/>
              </a:tabLst>
            </a:pPr>
            <a:r>
              <a:rPr lang="en-US" sz="2400" dirty="0" smtClean="0">
                <a:latin typeface="Comic Sans MS" pitchFamily="66" charset="0"/>
              </a:rPr>
              <a:t>Highlight your relevant training/experience and    that of your research team.</a:t>
            </a:r>
            <a:endParaRPr lang="en-US" sz="2400" dirty="0">
              <a:latin typeface="Comic Sans MS" pitchFamily="66" charset="0"/>
            </a:endParaRPr>
          </a:p>
          <a:p>
            <a:pPr marL="1828800" lvl="2" indent="-342900">
              <a:lnSpc>
                <a:spcPct val="105000"/>
              </a:lnSpc>
              <a:spcBef>
                <a:spcPct val="40000"/>
              </a:spcBef>
              <a:buFont typeface="Arial" pitchFamily="34" charset="0"/>
              <a:buChar char="•"/>
              <a:tabLst>
                <a:tab pos="804863" algn="l"/>
                <a:tab pos="1260475" algn="l"/>
              </a:tabLst>
            </a:pPr>
            <a:r>
              <a:rPr lang="en-US" sz="2400" dirty="0" smtClean="0">
                <a:latin typeface="Comic Sans MS" pitchFamily="66" charset="0"/>
              </a:rPr>
              <a:t>Be honest – </a:t>
            </a:r>
            <a:r>
              <a:rPr lang="en-US" sz="2400" dirty="0" smtClean="0">
                <a:latin typeface="Comic Sans MS" pitchFamily="66" charset="0"/>
              </a:rPr>
              <a:t>this is not </a:t>
            </a:r>
            <a:r>
              <a:rPr lang="en-US" sz="2400" dirty="0" smtClean="0">
                <a:latin typeface="Comic Sans MS" pitchFamily="66" charset="0"/>
              </a:rPr>
              <a:t>the time for modesty!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4800" y="157877"/>
            <a:ext cx="8534400" cy="1585049"/>
          </a:xfrm>
          <a:prstGeom prst="rect">
            <a:avLst/>
          </a:prstGeom>
          <a:solidFill>
            <a:schemeClr val="bg1">
              <a:lumMod val="25000"/>
            </a:schemeClr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“A man who qualifies himself well for his calling, never fails of employment.”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2800" dirty="0">
                <a:solidFill>
                  <a:srgbClr val="FFFF00"/>
                </a:solidFill>
                <a:latin typeface="Comic Sans MS" pitchFamily="66" charset="0"/>
              </a:rPr>
              <a:t>                                               </a:t>
            </a:r>
            <a:r>
              <a:rPr lang="en-US" sz="2600" dirty="0">
                <a:solidFill>
                  <a:srgbClr val="FFFFFF"/>
                </a:solidFill>
                <a:latin typeface="Comic Sans MS" pitchFamily="66" charset="0"/>
              </a:rPr>
              <a:t>Thomas Jefferson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9050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#5: Of course the quality of the science is most important, but ultimately people fund people they know and trust!</a:t>
            </a:r>
            <a:endParaRPr lang="en-US" sz="3200" dirty="0">
              <a:solidFill>
                <a:schemeClr val="bg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381000" y="152400"/>
            <a:ext cx="9207500" cy="1600200"/>
            <a:chOff x="240" y="-38"/>
            <a:chExt cx="5800" cy="1008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240" y="-38"/>
              <a:ext cx="5184" cy="931"/>
            </a:xfrm>
            <a:prstGeom prst="rect">
              <a:avLst/>
            </a:prstGeom>
            <a:solidFill>
              <a:srgbClr val="C00000"/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“I not only use all the brains I have, 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but all I can borrow.”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en-US" sz="2600" dirty="0" smtClean="0">
                  <a:solidFill>
                    <a:srgbClr val="FFFFFF"/>
                  </a:solidFill>
                  <a:latin typeface="Comic Sans MS" pitchFamily="66" charset="0"/>
                </a:rPr>
                <a:t>					Woodrow </a:t>
              </a:r>
              <a:r>
                <a:rPr lang="en-US" sz="2600" dirty="0">
                  <a:solidFill>
                    <a:srgbClr val="FFFFFF"/>
                  </a:solidFill>
                  <a:latin typeface="Comic Sans MS" pitchFamily="66" charset="0"/>
                </a:rPr>
                <a:t>Wilson</a:t>
              </a:r>
            </a:p>
          </p:txBody>
        </p:sp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4216" y="720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793606" name="Text Box 6"/>
          <p:cNvSpPr txBox="1">
            <a:spLocks noChangeArrowheads="1"/>
          </p:cNvSpPr>
          <p:nvPr/>
        </p:nvSpPr>
        <p:spPr bwMode="auto">
          <a:xfrm>
            <a:off x="-228600" y="2133600"/>
            <a:ext cx="8915400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r>
              <a:rPr lang="en-US" sz="2800" dirty="0">
                <a:latin typeface="Comic Sans MS" pitchFamily="66" charset="0"/>
              </a:rPr>
              <a:t>   </a:t>
            </a:r>
            <a:r>
              <a:rPr lang="en-US" sz="3000" dirty="0">
                <a:latin typeface="Comic Sans MS" pitchFamily="66" charset="0"/>
              </a:rPr>
              <a:t>If you are inexperienced, </a:t>
            </a:r>
            <a:r>
              <a:rPr lang="en-US" sz="3000" u="sng" dirty="0">
                <a:solidFill>
                  <a:srgbClr val="C00000"/>
                </a:solidFill>
                <a:latin typeface="Comic Sans MS" pitchFamily="66" charset="0"/>
              </a:rPr>
              <a:t>team up</a:t>
            </a:r>
            <a:r>
              <a:rPr lang="en-US" sz="3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000" dirty="0">
                <a:latin typeface="Comic Sans MS" pitchFamily="66" charset="0"/>
              </a:rPr>
              <a:t>with </a:t>
            </a:r>
            <a:r>
              <a:rPr lang="en-US" sz="3000" dirty="0" smtClean="0">
                <a:latin typeface="Comic Sans MS" pitchFamily="66" charset="0"/>
              </a:rPr>
              <a:t>one 	or more experienced faculty.</a:t>
            </a:r>
            <a:endParaRPr lang="en-US" sz="3000" dirty="0">
              <a:latin typeface="Comic Sans MS" pitchFamily="66" charset="0"/>
            </a:endParaRPr>
          </a:p>
          <a:p>
            <a:pPr marL="1428750" lvl="2" indent="-514350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541463" algn="l"/>
              </a:tabLst>
            </a:pPr>
            <a:r>
              <a:rPr lang="en-US" sz="2600" dirty="0">
                <a:latin typeface="Comic Sans MS" pitchFamily="66" charset="0"/>
              </a:rPr>
              <a:t>Be Co-PI </a:t>
            </a:r>
            <a:r>
              <a:rPr lang="en-US" sz="2600" dirty="0" smtClean="0">
                <a:latin typeface="Comic Sans MS" pitchFamily="66" charset="0"/>
              </a:rPr>
              <a:t>with </a:t>
            </a:r>
            <a:r>
              <a:rPr lang="en-US" sz="2600" dirty="0">
                <a:latin typeface="Comic Sans MS" pitchFamily="66" charset="0"/>
              </a:rPr>
              <a:t>your advisor if necessary </a:t>
            </a:r>
            <a:r>
              <a:rPr lang="en-US" sz="2600" dirty="0" smtClean="0">
                <a:latin typeface="Comic Sans MS" pitchFamily="66" charset="0"/>
              </a:rPr>
              <a:t>- but     </a:t>
            </a:r>
            <a:r>
              <a:rPr lang="en-US" sz="2600" dirty="0">
                <a:latin typeface="Comic Sans MS" pitchFamily="66" charset="0"/>
              </a:rPr>
              <a:t>not for too </a:t>
            </a:r>
            <a:r>
              <a:rPr lang="en-US" sz="2600" dirty="0" smtClean="0">
                <a:latin typeface="Comic Sans MS" pitchFamily="66" charset="0"/>
              </a:rPr>
              <a:t>long.</a:t>
            </a:r>
            <a:endParaRPr lang="en-US" sz="26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93607" name="Text Box 7"/>
          <p:cNvSpPr txBox="1">
            <a:spLocks noChangeArrowheads="1"/>
          </p:cNvSpPr>
          <p:nvPr/>
        </p:nvSpPr>
        <p:spPr bwMode="auto">
          <a:xfrm>
            <a:off x="-152400" y="4191000"/>
            <a:ext cx="8915400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 dirty="0">
                <a:latin typeface="Comic Sans MS" pitchFamily="66" charset="0"/>
              </a:rPr>
              <a:t>   Work to develop </a:t>
            </a:r>
            <a:r>
              <a:rPr lang="en-US" sz="3000" u="sng" dirty="0">
                <a:solidFill>
                  <a:srgbClr val="C00000"/>
                </a:solidFill>
                <a:latin typeface="Comic Sans MS" pitchFamily="66" charset="0"/>
              </a:rPr>
              <a:t>dynamic </a:t>
            </a:r>
            <a:r>
              <a:rPr lang="en-US" sz="3000" u="sng" dirty="0" smtClean="0">
                <a:solidFill>
                  <a:srgbClr val="C00000"/>
                </a:solidFill>
                <a:latin typeface="Comic Sans MS" pitchFamily="66" charset="0"/>
              </a:rPr>
              <a:t>collaborations</a:t>
            </a:r>
            <a:r>
              <a:rPr lang="en-US" sz="30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endParaRPr lang="en-US" sz="3000" dirty="0">
              <a:solidFill>
                <a:srgbClr val="C00000"/>
              </a:solidFill>
              <a:latin typeface="Comic Sans MS" pitchFamily="66" charset="0"/>
            </a:endParaRPr>
          </a:p>
          <a:p>
            <a:pPr marL="1428750" lvl="2" indent="-514350">
              <a:lnSpc>
                <a:spcPct val="105000"/>
              </a:lnSpc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b="1" u="sng" dirty="0" smtClean="0">
                <a:solidFill>
                  <a:srgbClr val="C00000"/>
                </a:solidFill>
                <a:latin typeface="Comic Sans MS" pitchFamily="66" charset="0"/>
              </a:rPr>
              <a:t>Warning</a:t>
            </a:r>
            <a:r>
              <a:rPr lang="en-US" sz="2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600" dirty="0">
                <a:latin typeface="Comic Sans MS" pitchFamily="66" charset="0"/>
              </a:rPr>
              <a:t>– </a:t>
            </a:r>
            <a:r>
              <a:rPr lang="en-US" sz="2600" dirty="0" smtClean="0">
                <a:latin typeface="Comic Sans MS" pitchFamily="66" charset="0"/>
              </a:rPr>
              <a:t>You </a:t>
            </a:r>
            <a:r>
              <a:rPr lang="en-US" sz="2600" dirty="0">
                <a:latin typeface="Comic Sans MS" pitchFamily="66" charset="0"/>
              </a:rPr>
              <a:t>may be a junior partner, </a:t>
            </a:r>
            <a:r>
              <a:rPr lang="en-US" sz="2600" dirty="0" smtClean="0">
                <a:latin typeface="Comic Sans MS" pitchFamily="66" charset="0"/>
              </a:rPr>
              <a:t>but you are </a:t>
            </a:r>
            <a:r>
              <a:rPr lang="en-US" sz="2600" dirty="0">
                <a:latin typeface="Comic Sans MS" pitchFamily="66" charset="0"/>
              </a:rPr>
              <a:t>still a </a:t>
            </a:r>
            <a:r>
              <a:rPr lang="en-US" sz="2600" dirty="0" smtClean="0">
                <a:latin typeface="Comic Sans MS" pitchFamily="66" charset="0"/>
              </a:rPr>
              <a:t>partner - not </a:t>
            </a:r>
            <a:r>
              <a:rPr lang="en-US" sz="2600" dirty="0">
                <a:latin typeface="Comic Sans MS" pitchFamily="66" charset="0"/>
              </a:rPr>
              <a:t>an </a:t>
            </a:r>
            <a:r>
              <a:rPr lang="en-US" sz="2600" dirty="0" smtClean="0">
                <a:latin typeface="Comic Sans MS" pitchFamily="66" charset="0"/>
              </a:rPr>
              <a:t>employee.  So </a:t>
            </a:r>
            <a:r>
              <a:rPr lang="en-US" sz="2600" dirty="0">
                <a:latin typeface="Comic Sans MS" pitchFamily="66" charset="0"/>
              </a:rPr>
              <a:t>act </a:t>
            </a:r>
            <a:r>
              <a:rPr lang="en-US" sz="2600" dirty="0" smtClean="0">
                <a:latin typeface="Comic Sans MS" pitchFamily="66" charset="0"/>
              </a:rPr>
              <a:t>appropriately! </a:t>
            </a:r>
            <a:endParaRPr lang="en-US" sz="2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52400" y="533400"/>
            <a:ext cx="899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-76200" y="381000"/>
            <a:ext cx="9372600" cy="624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20000"/>
              </a:lnSpc>
              <a:spcBef>
                <a:spcPct val="15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Work to become better known through:</a:t>
            </a:r>
          </a:p>
          <a:p>
            <a:pPr lvl="2"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Professional </a:t>
            </a:r>
            <a:r>
              <a:rPr lang="en-US" sz="2600" dirty="0" smtClean="0">
                <a:latin typeface="Comic Sans MS" pitchFamily="66" charset="0"/>
              </a:rPr>
              <a:t>organizations.</a:t>
            </a:r>
            <a:endParaRPr lang="en-US" sz="2600" dirty="0">
              <a:latin typeface="Comic Sans MS" pitchFamily="66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Publication </a:t>
            </a:r>
            <a:r>
              <a:rPr lang="en-US" sz="2600" dirty="0">
                <a:latin typeface="Comic Sans MS" pitchFamily="66" charset="0"/>
              </a:rPr>
              <a:t>in </a:t>
            </a:r>
            <a:r>
              <a:rPr lang="en-US" sz="2600" dirty="0" smtClean="0">
                <a:latin typeface="Comic Sans MS" pitchFamily="66" charset="0"/>
              </a:rPr>
              <a:t>the best journals.</a:t>
            </a:r>
            <a:endParaRPr lang="en-US" sz="2600" dirty="0">
              <a:latin typeface="Comic Sans MS" pitchFamily="66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Volunteer to be a proposal reviewer – funding 	agencies and PMs are always looking for help.  </a:t>
            </a:r>
            <a:endParaRPr lang="en-US" sz="2600" dirty="0">
              <a:latin typeface="Comic Sans MS" pitchFamily="66" charset="0"/>
            </a:endParaRPr>
          </a:p>
          <a:p>
            <a:pPr lvl="2"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1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457200" lvl="2"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3000" dirty="0" smtClean="0">
              <a:latin typeface="Comic Sans MS" pitchFamily="66" charset="0"/>
            </a:endParaRPr>
          </a:p>
          <a:p>
            <a:pPr marL="457200" lvl="2"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3000" dirty="0">
              <a:latin typeface="Comic Sans MS" pitchFamily="66" charset="0"/>
            </a:endParaRPr>
          </a:p>
          <a:p>
            <a:pPr marL="457200" lvl="2"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3000" dirty="0" smtClean="0">
              <a:latin typeface="Comic Sans MS" pitchFamily="66" charset="0"/>
            </a:endParaRPr>
          </a:p>
          <a:p>
            <a:pPr marL="457200" lvl="2"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2000" dirty="0" smtClean="0">
              <a:latin typeface="Comic Sans MS" pitchFamily="66" charset="0"/>
            </a:endParaRPr>
          </a:p>
          <a:p>
            <a:pPr marL="457200" lvl="2"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2800" dirty="0" smtClean="0">
                <a:latin typeface="Comic Sans MS" pitchFamily="66" charset="0"/>
              </a:rPr>
              <a:t>Become acquainted with the </a:t>
            </a:r>
            <a:r>
              <a:rPr lang="en-US" sz="2800" dirty="0">
                <a:latin typeface="Comic Sans MS" pitchFamily="66" charset="0"/>
              </a:rPr>
              <a:t>people doing the </a:t>
            </a:r>
            <a:r>
              <a:rPr lang="en-US" sz="2800" dirty="0" smtClean="0">
                <a:latin typeface="Comic Sans MS" pitchFamily="66" charset="0"/>
              </a:rPr>
              <a:t>“</a:t>
            </a:r>
            <a:r>
              <a:rPr lang="en-US" sz="2800" dirty="0">
                <a:latin typeface="Comic Sans MS" pitchFamily="66" charset="0"/>
              </a:rPr>
              <a:t>cutting edge” </a:t>
            </a:r>
            <a:r>
              <a:rPr lang="en-US" sz="2800" dirty="0" smtClean="0">
                <a:latin typeface="Comic Sans MS" pitchFamily="66" charset="0"/>
              </a:rPr>
              <a:t>research - </a:t>
            </a:r>
            <a:r>
              <a:rPr lang="en-US" sz="2800" dirty="0" smtClean="0">
                <a:latin typeface="Comic Sans MS" pitchFamily="66" charset="0"/>
              </a:rPr>
              <a:t>potential benefits include:</a:t>
            </a:r>
            <a:endParaRPr lang="en-US" sz="2800" dirty="0">
              <a:latin typeface="Comic Sans MS" pitchFamily="66" charset="0"/>
            </a:endParaRPr>
          </a:p>
          <a:p>
            <a:pPr marL="977900" lvl="3"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Letters </a:t>
            </a:r>
            <a:r>
              <a:rPr lang="en-US" sz="2600" dirty="0">
                <a:latin typeface="Comic Sans MS" pitchFamily="66" charset="0"/>
              </a:rPr>
              <a:t>of support</a:t>
            </a:r>
          </a:p>
          <a:p>
            <a:pPr marL="977900" lvl="3"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Future </a:t>
            </a:r>
            <a:r>
              <a:rPr lang="en-US" sz="2600" dirty="0">
                <a:latin typeface="Comic Sans MS" pitchFamily="66" charset="0"/>
              </a:rPr>
              <a:t>collaborators </a:t>
            </a:r>
          </a:p>
          <a:p>
            <a:pPr marL="977900" lvl="3">
              <a:spcBef>
                <a:spcPts val="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 smtClean="0">
                <a:latin typeface="Comic Sans MS" pitchFamily="66" charset="0"/>
              </a:rPr>
              <a:t>  Subcontracting opportunities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838200" y="2691864"/>
            <a:ext cx="7543800" cy="1562368"/>
          </a:xfrm>
          <a:prstGeom prst="roundRect">
            <a:avLst/>
          </a:prstGeom>
          <a:solidFill>
            <a:schemeClr val="bg1">
              <a:lumMod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1125" lvl="2" algn="ctr">
              <a:spcBef>
                <a:spcPts val="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Imagine what you will learn by reading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dozen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s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of successful and unsuccessful proposals!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" y="533400"/>
            <a:ext cx="899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762000"/>
            <a:ext cx="868680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 dirty="0">
                <a:latin typeface="Comic Sans MS" pitchFamily="66" charset="0"/>
              </a:rPr>
              <a:t>Develop a reputation for doing </a:t>
            </a:r>
            <a:r>
              <a:rPr lang="en-US" sz="3000" dirty="0" smtClean="0">
                <a:latin typeface="Comic Sans MS" pitchFamily="66" charset="0"/>
              </a:rPr>
              <a:t>what </a:t>
            </a:r>
            <a:r>
              <a:rPr lang="en-US" sz="3000" dirty="0">
                <a:latin typeface="Comic Sans MS" pitchFamily="66" charset="0"/>
              </a:rPr>
              <a:t>you are </a:t>
            </a:r>
            <a:r>
              <a:rPr lang="en-US" sz="3000" u="sng" dirty="0">
                <a:solidFill>
                  <a:srgbClr val="C00000"/>
                </a:solidFill>
                <a:latin typeface="Comic Sans MS" pitchFamily="66" charset="0"/>
              </a:rPr>
              <a:t>supposed to </a:t>
            </a:r>
            <a:r>
              <a:rPr lang="en-US" sz="3000" u="sng" dirty="0" smtClean="0">
                <a:solidFill>
                  <a:srgbClr val="C00000"/>
                </a:solidFill>
                <a:latin typeface="Comic Sans MS" pitchFamily="66" charset="0"/>
              </a:rPr>
              <a:t>do</a:t>
            </a:r>
            <a:r>
              <a:rPr lang="en-US" sz="3000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</a:p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1000" u="sng" dirty="0">
              <a:solidFill>
                <a:srgbClr val="C00000"/>
              </a:solidFill>
              <a:latin typeface="Comic Sans MS" pitchFamily="66" charset="0"/>
            </a:endParaRPr>
          </a:p>
          <a:p>
            <a:pPr marL="1371600" lvl="2" indent="-457200">
              <a:lnSpc>
                <a:spcPct val="105000"/>
              </a:lnSpc>
              <a:spcBef>
                <a:spcPct val="15000"/>
              </a:spcBef>
              <a:buFont typeface="Wingdings" pitchFamily="2" charset="2"/>
              <a:buChar char="ü"/>
              <a:tabLst>
                <a:tab pos="804863" algn="l"/>
                <a:tab pos="1260475" algn="l"/>
              </a:tabLst>
            </a:pPr>
            <a:r>
              <a:rPr lang="en-US" sz="2600" dirty="0" smtClean="0">
                <a:latin typeface="Comic Sans MS" pitchFamily="66" charset="0"/>
              </a:rPr>
              <a:t>Even the little things matter - like submitting progress </a:t>
            </a:r>
            <a:r>
              <a:rPr lang="en-US" sz="2600" dirty="0">
                <a:latin typeface="Comic Sans MS" pitchFamily="66" charset="0"/>
              </a:rPr>
              <a:t>reports on </a:t>
            </a:r>
            <a:r>
              <a:rPr lang="en-US" sz="2600" dirty="0" smtClean="0">
                <a:latin typeface="Comic Sans MS" pitchFamily="66" charset="0"/>
              </a:rPr>
              <a:t>time.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3048000"/>
            <a:ext cx="9144000" cy="2534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15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 dirty="0">
                <a:latin typeface="Comic Sans MS" pitchFamily="66" charset="0"/>
              </a:rPr>
              <a:t>Develop a reputation for doing </a:t>
            </a:r>
            <a:r>
              <a:rPr lang="en-US" sz="3000" u="sng" dirty="0" smtClean="0">
                <a:solidFill>
                  <a:srgbClr val="C00000"/>
                </a:solidFill>
                <a:latin typeface="Comic Sans MS" pitchFamily="66" charset="0"/>
              </a:rPr>
              <a:t>what’s right</a:t>
            </a:r>
            <a:r>
              <a:rPr lang="en-US" sz="3000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(particularly in </a:t>
            </a:r>
            <a:r>
              <a:rPr lang="en-US" sz="2800" dirty="0">
                <a:latin typeface="Comic Sans MS" pitchFamily="66" charset="0"/>
              </a:rPr>
              <a:t>the conduct of </a:t>
            </a:r>
            <a:r>
              <a:rPr lang="en-US" sz="2800" dirty="0" smtClean="0">
                <a:latin typeface="Comic Sans MS" pitchFamily="66" charset="0"/>
              </a:rPr>
              <a:t>your research)</a:t>
            </a:r>
          </a:p>
          <a:p>
            <a:pPr lvl="1">
              <a:lnSpc>
                <a:spcPct val="105000"/>
              </a:lnSpc>
              <a:spcBef>
                <a:spcPct val="15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endParaRPr lang="en-US" sz="1000" dirty="0">
              <a:latin typeface="Comic Sans MS" pitchFamily="66" charset="0"/>
            </a:endParaRPr>
          </a:p>
          <a:p>
            <a:pPr marL="1371600" lvl="2" indent="-457200">
              <a:lnSpc>
                <a:spcPct val="105000"/>
              </a:lnSpc>
              <a:spcBef>
                <a:spcPct val="15000"/>
              </a:spcBef>
              <a:buFont typeface="Wingdings" pitchFamily="2" charset="2"/>
              <a:buChar char="ü"/>
              <a:tabLst>
                <a:tab pos="804863" algn="l"/>
                <a:tab pos="1260475" algn="l"/>
              </a:tabLst>
            </a:pPr>
            <a:r>
              <a:rPr lang="en-US" sz="2600" u="sng" dirty="0" smtClean="0">
                <a:latin typeface="Comic Sans MS" pitchFamily="66" charset="0"/>
              </a:rPr>
              <a:t>Example</a:t>
            </a:r>
            <a:r>
              <a:rPr lang="en-US" sz="2600" dirty="0">
                <a:latin typeface="Comic Sans MS" pitchFamily="66" charset="0"/>
              </a:rPr>
              <a:t>:  Senior faculty </a:t>
            </a:r>
            <a:r>
              <a:rPr lang="en-US" sz="2600" dirty="0" smtClean="0">
                <a:latin typeface="Comic Sans MS" pitchFamily="66" charset="0"/>
              </a:rPr>
              <a:t>who </a:t>
            </a:r>
            <a:r>
              <a:rPr lang="en-US" sz="2600" dirty="0">
                <a:latin typeface="Comic Sans MS" pitchFamily="66" charset="0"/>
              </a:rPr>
              <a:t>completed </a:t>
            </a:r>
            <a:r>
              <a:rPr lang="en-US" sz="2600" dirty="0" smtClean="0">
                <a:latin typeface="Comic Sans MS" pitchFamily="66" charset="0"/>
              </a:rPr>
              <a:t>a research </a:t>
            </a:r>
            <a:r>
              <a:rPr lang="en-US" sz="2600" dirty="0">
                <a:latin typeface="Comic Sans MS" pitchFamily="66" charset="0"/>
              </a:rPr>
              <a:t>obligation without funding </a:t>
            </a:r>
            <a:r>
              <a:rPr lang="en-US" sz="2600" dirty="0" smtClean="0">
                <a:latin typeface="Comic Sans MS" pitchFamily="66" charset="0"/>
              </a:rPr>
              <a:t>before submitting </a:t>
            </a:r>
            <a:r>
              <a:rPr lang="en-US" sz="2600" dirty="0">
                <a:latin typeface="Comic Sans MS" pitchFamily="66" charset="0"/>
              </a:rPr>
              <a:t>next </a:t>
            </a:r>
            <a:r>
              <a:rPr lang="en-US" sz="2600" dirty="0" smtClean="0">
                <a:latin typeface="Comic Sans MS" pitchFamily="66" charset="0"/>
              </a:rPr>
              <a:t>proposal.</a:t>
            </a:r>
            <a:endParaRPr lang="en-US" sz="2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99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4800" y="1066800"/>
            <a:ext cx="8610600" cy="4267200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7539038" algn="r"/>
              </a:tabLst>
              <a:defRPr/>
            </a:pP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Don’t let this be said of you:</a:t>
            </a:r>
          </a:p>
          <a:p>
            <a:pPr algn="ctr">
              <a:spcBef>
                <a:spcPct val="50000"/>
              </a:spcBef>
              <a:tabLst>
                <a:tab pos="7539038" algn="r"/>
              </a:tabLst>
              <a:defRPr/>
            </a:pPr>
            <a:endParaRPr lang="en-US" sz="2000" dirty="0">
              <a:solidFill>
                <a:srgbClr val="FFFFFF"/>
              </a:solidFill>
              <a:latin typeface="Comic Sans MS" pitchFamily="66" charset="0"/>
            </a:endParaRPr>
          </a:p>
          <a:p>
            <a:pPr algn="ctr">
              <a:tabLst>
                <a:tab pos="7539038" algn="r"/>
              </a:tabLst>
              <a:defRPr/>
            </a:pP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“The </a:t>
            </a: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President has kept all of the promises he intended to keep.”</a:t>
            </a:r>
          </a:p>
          <a:p>
            <a:pPr algn="ctr">
              <a:spcBef>
                <a:spcPct val="50000"/>
              </a:spcBef>
              <a:tabLst>
                <a:tab pos="7539038" algn="r"/>
              </a:tabLst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Clinton aide George 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Stephanopolous</a:t>
            </a:r>
            <a:endParaRPr lang="en-US" sz="28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9" name="Text Box 3"/>
          <p:cNvSpPr txBox="1">
            <a:spLocks noChangeArrowheads="1"/>
          </p:cNvSpPr>
          <p:nvPr/>
        </p:nvSpPr>
        <p:spPr bwMode="auto">
          <a:xfrm>
            <a:off x="254000" y="4681498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1225"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tabLst>
                <a:tab pos="450850" algn="l"/>
              </a:tabLst>
            </a:pPr>
            <a:r>
              <a:rPr lang="en-US" sz="38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First</a:t>
            </a:r>
            <a:r>
              <a:rPr lang="en-US" sz="38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, let’s review the readings</a:t>
            </a:r>
            <a:r>
              <a:rPr lang="en-US" sz="38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!</a:t>
            </a:r>
          </a:p>
          <a:p>
            <a:pPr marL="911225" indent="-4572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  <a:tabLst>
                <a:tab pos="450850" algn="l"/>
              </a:tabLst>
            </a:pPr>
            <a:endParaRPr lang="en-US" sz="2800" dirty="0">
              <a:latin typeface="Comic Sans MS" pitchFamily="66" charset="0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-76200" y="803970"/>
            <a:ext cx="8458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1225" lvl="1"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tabLst>
                <a:tab pos="450850" algn="l"/>
              </a:tabLst>
            </a:pPr>
            <a:r>
              <a:rPr lang="en-US" sz="3200" dirty="0" smtClean="0">
                <a:latin typeface="Comic Sans MS" pitchFamily="66" charset="0"/>
              </a:rPr>
              <a:t>In today’s lecture, I will recommend various </a:t>
            </a:r>
            <a:r>
              <a:rPr lang="en-US" sz="3200" dirty="0" err="1">
                <a:latin typeface="Comic Sans MS" pitchFamily="66" charset="0"/>
              </a:rPr>
              <a:t>g</a:t>
            </a:r>
            <a:r>
              <a:rPr lang="en-US" sz="3200" dirty="0" err="1" smtClean="0">
                <a:latin typeface="Comic Sans MS" pitchFamily="66" charset="0"/>
              </a:rPr>
              <a:t>rantsmanship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strategies </a:t>
            </a:r>
            <a:r>
              <a:rPr lang="en-US" sz="3200" dirty="0" smtClean="0">
                <a:latin typeface="Comic Sans MS" pitchFamily="66" charset="0"/>
              </a:rPr>
              <a:t>and best practices based upon my </a:t>
            </a:r>
            <a:r>
              <a:rPr lang="en-US" sz="3200" dirty="0">
                <a:latin typeface="Comic Sans MS" pitchFamily="66" charset="0"/>
              </a:rPr>
              <a:t>40+ years </a:t>
            </a:r>
            <a:r>
              <a:rPr lang="en-US" sz="3200" dirty="0" smtClean="0">
                <a:latin typeface="Comic Sans MS" pitchFamily="66" charset="0"/>
              </a:rPr>
              <a:t>experience.  But these are just my opinions.  So </a:t>
            </a:r>
            <a:r>
              <a:rPr lang="en-US" sz="3200" dirty="0">
                <a:latin typeface="Comic Sans MS" pitchFamily="66" charset="0"/>
              </a:rPr>
              <a:t>feel free to </a:t>
            </a:r>
            <a:r>
              <a:rPr lang="en-US" sz="3200" dirty="0" smtClean="0">
                <a:latin typeface="Comic Sans MS" pitchFamily="66" charset="0"/>
              </a:rPr>
              <a:t>disagree: but be </a:t>
            </a:r>
            <a:r>
              <a:rPr lang="en-US" sz="3200" u="sng" dirty="0">
                <a:latin typeface="Comic Sans MS" pitchFamily="66" charset="0"/>
              </a:rPr>
              <a:t>prepared to explain why</a:t>
            </a:r>
            <a:r>
              <a:rPr lang="en-US" sz="3200" dirty="0" smtClean="0">
                <a:latin typeface="Comic Sans MS" pitchFamily="66" charset="0"/>
              </a:rPr>
              <a:t>!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4600" y="5587663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en-US" sz="2800" dirty="0">
              <a:latin typeface="Comic Sans MS" pitchFamily="66" charset="0"/>
            </a:endParaRPr>
          </a:p>
          <a:p>
            <a:endParaRPr lang="en-US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12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39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04800" y="152400"/>
            <a:ext cx="9258300" cy="1676400"/>
            <a:chOff x="192" y="-86"/>
            <a:chExt cx="5832" cy="1056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192" y="-86"/>
              <a:ext cx="5328" cy="950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  <a:defRPr/>
              </a:pP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“He can compress the most words into the smallest idea of any man I know.”                                                                                                   </a:t>
              </a:r>
              <a:r>
                <a:rPr lang="en-US" sz="2800" dirty="0" smtClean="0">
                  <a:solidFill>
                    <a:srgbClr val="FFFFFF"/>
                  </a:solidFill>
                  <a:latin typeface="Comic Sans MS" pitchFamily="66" charset="0"/>
                </a:rPr>
                <a:t>				</a:t>
              </a:r>
              <a:r>
                <a:rPr lang="en-US" sz="2600" dirty="0" smtClean="0">
                  <a:solidFill>
                    <a:srgbClr val="FFFFFF"/>
                  </a:solidFill>
                  <a:latin typeface="Comic Sans MS" pitchFamily="66" charset="0"/>
                </a:rPr>
                <a:t>Abraham </a:t>
              </a:r>
              <a:r>
                <a:rPr lang="en-US" sz="2600" dirty="0">
                  <a:solidFill>
                    <a:srgbClr val="FFFFFF"/>
                  </a:solidFill>
                  <a:latin typeface="Comic Sans MS" pitchFamily="66" charset="0"/>
                </a:rPr>
                <a:t>Lincoln</a:t>
              </a:r>
            </a:p>
          </p:txBody>
        </p:sp>
        <p:sp>
          <p:nvSpPr>
            <p:cNvPr id="30728" name="Text Box 4"/>
            <p:cNvSpPr txBox="1">
              <a:spLocks noChangeArrowheads="1"/>
            </p:cNvSpPr>
            <p:nvPr/>
          </p:nvSpPr>
          <p:spPr bwMode="auto">
            <a:xfrm>
              <a:off x="4200" y="720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793606" name="Text Box 6"/>
          <p:cNvSpPr txBox="1">
            <a:spLocks noChangeArrowheads="1"/>
          </p:cNvSpPr>
          <p:nvPr/>
        </p:nvSpPr>
        <p:spPr bwMode="auto">
          <a:xfrm>
            <a:off x="0" y="2395984"/>
            <a:ext cx="9067800" cy="42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  <a:defRPr/>
            </a:pPr>
            <a:r>
              <a:rPr lang="en-US" sz="2600" dirty="0" smtClean="0">
                <a:latin typeface="Comic Sans MS" pitchFamily="66" charset="0"/>
              </a:rPr>
              <a:t>Don’t </a:t>
            </a:r>
            <a:r>
              <a:rPr lang="en-US" sz="2600" dirty="0">
                <a:latin typeface="Comic Sans MS" pitchFamily="66" charset="0"/>
              </a:rPr>
              <a:t>attach “filler information” </a:t>
            </a:r>
            <a:r>
              <a:rPr lang="en-US" sz="2600" dirty="0" smtClean="0">
                <a:latin typeface="Comic Sans MS" pitchFamily="66" charset="0"/>
              </a:rPr>
              <a:t>that is neither necessary </a:t>
            </a:r>
            <a:r>
              <a:rPr lang="en-US" sz="2600" dirty="0">
                <a:latin typeface="Comic Sans MS" pitchFamily="66" charset="0"/>
              </a:rPr>
              <a:t>to </a:t>
            </a:r>
            <a:r>
              <a:rPr lang="en-US" sz="2600" dirty="0" smtClean="0">
                <a:latin typeface="Comic Sans MS" pitchFamily="66" charset="0"/>
              </a:rPr>
              <a:t>support your presentation nor relevant to the evaluation criteria.  If you have adequately “said all that needs to be said” and two pages remain within the page limit </a:t>
            </a:r>
            <a:r>
              <a:rPr lang="en-US" sz="2600" dirty="0" smtClean="0">
                <a:latin typeface="Comic Sans MS" pitchFamily="66" charset="0"/>
              </a:rPr>
              <a:t>– </a:t>
            </a:r>
            <a:r>
              <a:rPr lang="en-US" sz="2600" b="1" dirty="0" smtClean="0">
                <a:solidFill>
                  <a:srgbClr val="FF0000"/>
                </a:solidFill>
                <a:latin typeface="Comic Sans MS" pitchFamily="66" charset="0"/>
              </a:rPr>
              <a:t>STOP!</a:t>
            </a:r>
            <a:endParaRPr lang="en-US" sz="26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1"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  <a:defRPr/>
            </a:pPr>
            <a:endParaRPr lang="en-US" sz="800" dirty="0">
              <a:latin typeface="Comic Sans MS" pitchFamily="66" charset="0"/>
            </a:endParaRPr>
          </a:p>
          <a:p>
            <a:pPr marL="1257300" lvl="2" indent="-342900">
              <a:spcBef>
                <a:spcPct val="10000"/>
              </a:spcBef>
              <a:buFont typeface="Wingdings" pitchFamily="2" charset="2"/>
              <a:buChar char="§"/>
              <a:tabLst>
                <a:tab pos="804863" algn="l"/>
                <a:tab pos="1541463" algn="l"/>
              </a:tabLst>
              <a:defRPr/>
            </a:pPr>
            <a:r>
              <a:rPr lang="en-US" sz="2400" dirty="0" smtClean="0">
                <a:latin typeface="Comic Sans MS" pitchFamily="66" charset="0"/>
              </a:rPr>
              <a:t>Don’t add appendices if they aren’t allowed.  Reviewers are instructed to ignore them!</a:t>
            </a:r>
          </a:p>
          <a:p>
            <a:pPr marL="1085850" lvl="2" indent="-171450">
              <a:spcBef>
                <a:spcPct val="10000"/>
              </a:spcBef>
              <a:buFont typeface="Wingdings" pitchFamily="2" charset="2"/>
              <a:buChar char="§"/>
              <a:tabLst>
                <a:tab pos="804863" algn="l"/>
                <a:tab pos="1541463" algn="l"/>
              </a:tabLst>
              <a:defRPr/>
            </a:pPr>
            <a:endParaRPr lang="en-US" sz="800" dirty="0" smtClean="0">
              <a:latin typeface="Comic Sans MS" pitchFamily="66" charset="0"/>
            </a:endParaRPr>
          </a:p>
          <a:p>
            <a:pPr marL="1257300" lvl="2" indent="-342900">
              <a:spcBef>
                <a:spcPct val="10000"/>
              </a:spcBef>
              <a:buFont typeface="Wingdings" pitchFamily="2" charset="2"/>
              <a:buChar char="§"/>
              <a:tabLst>
                <a:tab pos="804863" algn="l"/>
                <a:tab pos="1541463" algn="l"/>
              </a:tabLst>
              <a:defRPr/>
            </a:pPr>
            <a:r>
              <a:rPr lang="en-US" sz="2400" dirty="0">
                <a:latin typeface="Comic Sans MS" pitchFamily="66" charset="0"/>
              </a:rPr>
              <a:t>I</a:t>
            </a:r>
            <a:r>
              <a:rPr lang="en-US" sz="2400" dirty="0" smtClean="0">
                <a:latin typeface="Comic Sans MS" pitchFamily="66" charset="0"/>
              </a:rPr>
              <a:t>f your proposal references information in an appendix that isn’t read, your narrative likely won’t make sense.</a:t>
            </a:r>
            <a:endParaRPr lang="en-US" sz="2400" b="1" u="sng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752600"/>
            <a:ext cx="8001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#6: Quality Always Trumps Quantity!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0" y="609599"/>
            <a:ext cx="8915400" cy="370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10000"/>
              </a:spcBef>
              <a:tabLst>
                <a:tab pos="804863" algn="l"/>
                <a:tab pos="1260475" algn="l"/>
              </a:tabLst>
            </a:pPr>
            <a:r>
              <a:rPr lang="en-US" sz="3000" dirty="0">
                <a:latin typeface="Comic Sans MS" pitchFamily="66" charset="0"/>
              </a:rPr>
              <a:t>Always consider the reviewer:</a:t>
            </a:r>
          </a:p>
          <a:p>
            <a:pPr lvl="1">
              <a:spcBef>
                <a:spcPct val="10000"/>
              </a:spcBef>
              <a:tabLst>
                <a:tab pos="804863" algn="l"/>
                <a:tab pos="1260475" algn="l"/>
              </a:tabLst>
            </a:pPr>
            <a:endParaRPr lang="en-US" sz="900" dirty="0">
              <a:latin typeface="Comic Sans MS" pitchFamily="66" charset="0"/>
            </a:endParaRPr>
          </a:p>
          <a:p>
            <a:pPr lvl="2">
              <a:spcBef>
                <a:spcPct val="1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Assume the reviewer </a:t>
            </a:r>
            <a:r>
              <a:rPr lang="en-US" sz="2600" dirty="0">
                <a:latin typeface="Comic Sans MS" pitchFamily="66" charset="0"/>
              </a:rPr>
              <a:t>is in a </a:t>
            </a:r>
            <a:r>
              <a:rPr lang="en-US" sz="2600" dirty="0" smtClean="0">
                <a:latin typeface="Comic Sans MS" pitchFamily="66" charset="0"/>
              </a:rPr>
              <a:t>related field</a:t>
            </a:r>
            <a:r>
              <a:rPr lang="en-US" sz="2600" dirty="0">
                <a:latin typeface="Comic Sans MS" pitchFamily="66" charset="0"/>
              </a:rPr>
              <a:t>, but </a:t>
            </a:r>
            <a:r>
              <a:rPr lang="en-US" sz="2600" dirty="0" smtClean="0">
                <a:latin typeface="Comic Sans MS" pitchFamily="66" charset="0"/>
              </a:rPr>
              <a:t>	not </a:t>
            </a:r>
            <a:r>
              <a:rPr lang="en-US" sz="2600" dirty="0">
                <a:latin typeface="Comic Sans MS" pitchFamily="66" charset="0"/>
              </a:rPr>
              <a:t>an expert in your </a:t>
            </a:r>
            <a:r>
              <a:rPr lang="en-US" sz="2600" dirty="0" smtClean="0">
                <a:latin typeface="Comic Sans MS" pitchFamily="66" charset="0"/>
              </a:rPr>
              <a:t>specific area.</a:t>
            </a:r>
            <a:endParaRPr lang="en-US" sz="2600" dirty="0">
              <a:latin typeface="Comic Sans MS" pitchFamily="66" charset="0"/>
            </a:endParaRPr>
          </a:p>
          <a:p>
            <a:pPr lvl="2">
              <a:spcBef>
                <a:spcPct val="1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Often </a:t>
            </a:r>
            <a:r>
              <a:rPr lang="en-US" sz="2600" dirty="0" smtClean="0">
                <a:latin typeface="Comic Sans MS" pitchFamily="66" charset="0"/>
              </a:rPr>
              <a:t>(usually) reviewers are unpaid.</a:t>
            </a:r>
            <a:endParaRPr lang="en-US" sz="2600" dirty="0">
              <a:latin typeface="Comic Sans MS" pitchFamily="66" charset="0"/>
            </a:endParaRPr>
          </a:p>
          <a:p>
            <a:pPr lvl="2">
              <a:spcBef>
                <a:spcPct val="1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Review duties </a:t>
            </a:r>
            <a:r>
              <a:rPr lang="en-US" sz="2600" dirty="0">
                <a:latin typeface="Comic Sans MS" pitchFamily="66" charset="0"/>
              </a:rPr>
              <a:t>are over and above normal job </a:t>
            </a:r>
            <a:r>
              <a:rPr lang="en-US" sz="2600" dirty="0" smtClean="0">
                <a:latin typeface="Comic Sans MS" pitchFamily="66" charset="0"/>
              </a:rPr>
              <a:t>	responsibilities.</a:t>
            </a:r>
            <a:endParaRPr lang="en-US" sz="2600" dirty="0">
              <a:latin typeface="Comic Sans MS" pitchFamily="66" charset="0"/>
            </a:endParaRPr>
          </a:p>
          <a:p>
            <a:pPr lvl="2">
              <a:spcBef>
                <a:spcPct val="1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Reviews </a:t>
            </a:r>
            <a:r>
              <a:rPr lang="en-US" sz="2600" dirty="0" smtClean="0">
                <a:latin typeface="Comic Sans MS" pitchFamily="66" charset="0"/>
              </a:rPr>
              <a:t>are often conducted </a:t>
            </a:r>
            <a:r>
              <a:rPr lang="en-US" sz="2600" dirty="0">
                <a:latin typeface="Comic Sans MS" pitchFamily="66" charset="0"/>
              </a:rPr>
              <a:t>in “</a:t>
            </a:r>
            <a:r>
              <a:rPr lang="en-US" sz="2600" dirty="0" smtClean="0">
                <a:latin typeface="Comic Sans MS" pitchFamily="66" charset="0"/>
              </a:rPr>
              <a:t>bits-and-	pieces</a:t>
            </a:r>
            <a:r>
              <a:rPr lang="en-US" sz="2600" dirty="0">
                <a:latin typeface="Comic Sans MS" pitchFamily="66" charset="0"/>
              </a:rPr>
              <a:t>” </a:t>
            </a:r>
            <a:r>
              <a:rPr lang="en-US" sz="2600" dirty="0" smtClean="0">
                <a:latin typeface="Comic Sans MS" pitchFamily="66" charset="0"/>
              </a:rPr>
              <a:t>(</a:t>
            </a:r>
            <a:r>
              <a:rPr lang="en-US" sz="2600" dirty="0">
                <a:latin typeface="Comic Sans MS" pitchFamily="66" charset="0"/>
              </a:rPr>
              <a:t>evenings, </a:t>
            </a:r>
            <a:r>
              <a:rPr lang="en-US" sz="2600" dirty="0" smtClean="0">
                <a:latin typeface="Comic Sans MS" pitchFamily="66" charset="0"/>
              </a:rPr>
              <a:t>weekends</a:t>
            </a:r>
            <a:r>
              <a:rPr lang="en-US" sz="2600" dirty="0">
                <a:latin typeface="Comic Sans MS" pitchFamily="66" charset="0"/>
              </a:rPr>
              <a:t>, etc</a:t>
            </a:r>
            <a:r>
              <a:rPr lang="en-US" sz="2600" dirty="0" smtClean="0">
                <a:latin typeface="Comic Sans MS" pitchFamily="66" charset="0"/>
              </a:rPr>
              <a:t>.)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572000"/>
            <a:ext cx="899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/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Always put yourself in the role of the reviewer 	and try to make his/her job easier!</a:t>
            </a:r>
          </a:p>
          <a:p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152400" y="152400"/>
            <a:ext cx="9448800" cy="1676400"/>
            <a:chOff x="96" y="-86"/>
            <a:chExt cx="5952" cy="1056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96" y="-86"/>
              <a:ext cx="5568" cy="679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   “</a:t>
              </a: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Too much of a good thing is wonderful.”		      </a:t>
              </a: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						</a:t>
              </a:r>
              <a:r>
                <a:rPr lang="en-US" sz="2600" dirty="0" smtClean="0">
                  <a:solidFill>
                    <a:srgbClr val="FFFFFF"/>
                  </a:solidFill>
                  <a:latin typeface="Comic Sans MS" pitchFamily="66" charset="0"/>
                </a:rPr>
                <a:t>Mae West                                         </a:t>
              </a:r>
              <a:endParaRPr lang="en-US" sz="2600" dirty="0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sp>
          <p:nvSpPr>
            <p:cNvPr id="32778" name="Text Box 4"/>
            <p:cNvSpPr txBox="1">
              <a:spLocks noChangeArrowheads="1"/>
            </p:cNvSpPr>
            <p:nvPr/>
          </p:nvSpPr>
          <p:spPr bwMode="auto">
            <a:xfrm>
              <a:off x="4224" y="720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793606" name="Text Box 6"/>
          <p:cNvSpPr txBox="1">
            <a:spLocks noChangeArrowheads="1"/>
          </p:cNvSpPr>
          <p:nvPr/>
        </p:nvSpPr>
        <p:spPr bwMode="auto">
          <a:xfrm>
            <a:off x="-190500" y="3327651"/>
            <a:ext cx="9372600" cy="391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lnSpc>
                <a:spcPct val="105000"/>
              </a:lnSpc>
              <a:spcBef>
                <a:spcPct val="30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804863" algn="l"/>
                <a:tab pos="1541463" algn="l"/>
              </a:tabLst>
            </a:pPr>
            <a:r>
              <a:rPr lang="en-US" sz="2600" u="sng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Remember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:  </a:t>
            </a:r>
            <a:r>
              <a:rPr lang="en-US" sz="2600" dirty="0" smtClean="0">
                <a:latin typeface="Comic Sans MS" pitchFamily="66" charset="0"/>
              </a:rPr>
              <a:t>Program Managers </a:t>
            </a:r>
            <a:r>
              <a:rPr lang="en-US" sz="2600" dirty="0">
                <a:latin typeface="Comic Sans MS" pitchFamily="66" charset="0"/>
              </a:rPr>
              <a:t>want to invest their limited </a:t>
            </a:r>
            <a:r>
              <a:rPr lang="en-US" sz="2600" dirty="0" smtClean="0">
                <a:latin typeface="Comic Sans MS" pitchFamily="66" charset="0"/>
              </a:rPr>
              <a:t>resources </a:t>
            </a:r>
            <a:r>
              <a:rPr lang="en-US" sz="2600" dirty="0">
                <a:latin typeface="Comic Sans MS" pitchFamily="66" charset="0"/>
              </a:rPr>
              <a:t>wisely </a:t>
            </a:r>
            <a:r>
              <a:rPr lang="en-US" sz="2600" dirty="0" smtClean="0">
                <a:latin typeface="Comic Sans MS" pitchFamily="66" charset="0"/>
              </a:rPr>
              <a:t>by funding interesting projects </a:t>
            </a:r>
            <a:r>
              <a:rPr lang="en-US" sz="2600" dirty="0">
                <a:latin typeface="Comic Sans MS" pitchFamily="66" charset="0"/>
              </a:rPr>
              <a:t>that have a good chance of </a:t>
            </a:r>
            <a:r>
              <a:rPr lang="en-US" sz="2600" dirty="0" smtClean="0">
                <a:latin typeface="Comic Sans MS" pitchFamily="66" charset="0"/>
              </a:rPr>
              <a:t>succeeding. </a:t>
            </a:r>
            <a:endParaRPr lang="en-US" sz="2600" dirty="0">
              <a:latin typeface="Comic Sans MS" pitchFamily="66" charset="0"/>
            </a:endParaRPr>
          </a:p>
          <a:p>
            <a:pPr marL="971550" lvl="1" indent="-514350">
              <a:spcBef>
                <a:spcPct val="10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804863" algn="l"/>
                <a:tab pos="1541463" algn="l"/>
              </a:tabLst>
            </a:pPr>
            <a:r>
              <a:rPr lang="en-US" sz="2600" u="sng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If the budget is too small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– Project may fail because resources aren’t adequate to</a:t>
            </a: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complete all necessary </a:t>
            </a:r>
            <a:r>
              <a:rPr lang="en-US" sz="2600" dirty="0">
                <a:latin typeface="Comic Sans MS" pitchFamily="66" charset="0"/>
              </a:rPr>
              <a:t>t</a:t>
            </a:r>
            <a:r>
              <a:rPr lang="en-US" sz="2600" dirty="0" smtClean="0">
                <a:latin typeface="Comic Sans MS" pitchFamily="66" charset="0"/>
              </a:rPr>
              <a:t>asks! </a:t>
            </a:r>
          </a:p>
          <a:p>
            <a:pPr marL="971550" lvl="1" indent="-514350">
              <a:spcBef>
                <a:spcPct val="10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804863" algn="l"/>
                <a:tab pos="1541463" algn="l"/>
              </a:tabLst>
            </a:pPr>
            <a:r>
              <a:rPr lang="en-US" sz="2600" u="sng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If the budget is too large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– Funds may be wasted!</a:t>
            </a:r>
          </a:p>
          <a:p>
            <a:pPr lvl="1"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endParaRPr lang="en-US" sz="2600" b="1" u="sng" dirty="0">
              <a:solidFill>
                <a:srgbClr val="C00000"/>
              </a:solidFill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5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endParaRPr lang="en-US" sz="2600" dirty="0">
              <a:latin typeface="Comic Sans MS" pitchFamily="66" charset="0"/>
            </a:endParaRPr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9753600" y="6096000"/>
            <a:ext cx="18415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66800" y="1371600"/>
            <a:ext cx="68580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latin typeface="Comic Sans MS" pitchFamily="66" charset="0"/>
              </a:rPr>
              <a:t>(Except with proposal budgets)</a:t>
            </a:r>
          </a:p>
          <a:p>
            <a:endParaRPr lang="en-US" sz="32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37196"/>
            <a:ext cx="883920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#7: 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Budgets 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should be the “right size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” - 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neither too large nor too small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.</a:t>
            </a:r>
            <a:endParaRPr lang="en-US" sz="32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-457200" y="1479503"/>
            <a:ext cx="9525000" cy="5073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lnSpc>
                <a:spcPct val="105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/>
              <a:tabLst>
                <a:tab pos="804863" algn="l"/>
                <a:tab pos="1260475" algn="l"/>
              </a:tabLst>
              <a:defRPr/>
            </a:pPr>
            <a:r>
              <a:rPr lang="en-US" sz="2600" b="1" u="sng" dirty="0" smtClean="0">
                <a:solidFill>
                  <a:srgbClr val="C00000"/>
                </a:solidFill>
                <a:latin typeface="Comic Sans MS" pitchFamily="66" charset="0"/>
              </a:rPr>
              <a:t>Research Team</a:t>
            </a:r>
            <a:r>
              <a:rPr lang="en-US" sz="2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– Does it have the required expertise?  Does the team have a record of success? As individuals </a:t>
            </a:r>
            <a:r>
              <a:rPr lang="en-US" sz="2600" u="sng" dirty="0" smtClean="0">
                <a:latin typeface="Comic Sans MS" pitchFamily="66" charset="0"/>
              </a:rPr>
              <a:t>and</a:t>
            </a:r>
            <a:r>
              <a:rPr lang="en-US" sz="2600" dirty="0" smtClean="0">
                <a:latin typeface="Comic Sans MS" pitchFamily="66" charset="0"/>
              </a:rPr>
              <a:t> as a team?</a:t>
            </a:r>
          </a:p>
          <a:p>
            <a:pPr marL="971550" lvl="1" indent="-514350">
              <a:lnSpc>
                <a:spcPct val="105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/>
              <a:tabLst>
                <a:tab pos="804863" algn="l"/>
                <a:tab pos="1260475" algn="l"/>
              </a:tabLst>
              <a:defRPr/>
            </a:pPr>
            <a:r>
              <a:rPr lang="en-US" sz="2600" b="1" u="sng" dirty="0" smtClean="0">
                <a:solidFill>
                  <a:srgbClr val="C00000"/>
                </a:solidFill>
                <a:latin typeface="Comic Sans MS" pitchFamily="66" charset="0"/>
              </a:rPr>
              <a:t>Research Idea</a:t>
            </a:r>
            <a:r>
              <a:rPr lang="en-US" sz="2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– Is it significant?  Innovative?  Is it consistent with the agency’s goals?</a:t>
            </a:r>
          </a:p>
          <a:p>
            <a:pPr marL="971550" lvl="1" indent="-514350">
              <a:lnSpc>
                <a:spcPct val="105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/>
              <a:tabLst>
                <a:tab pos="804863" algn="l"/>
                <a:tab pos="1260475" algn="l"/>
              </a:tabLst>
              <a:defRPr/>
            </a:pPr>
            <a:r>
              <a:rPr lang="en-US" sz="2600" b="1" u="sng" dirty="0" smtClean="0">
                <a:solidFill>
                  <a:srgbClr val="C00000"/>
                </a:solidFill>
                <a:latin typeface="Comic Sans MS" pitchFamily="66" charset="0"/>
              </a:rPr>
              <a:t>Facilities/Equipment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600" dirty="0">
                <a:latin typeface="Comic Sans MS" pitchFamily="66" charset="0"/>
              </a:rPr>
              <a:t>– </a:t>
            </a:r>
            <a:r>
              <a:rPr lang="en-US" sz="2600" dirty="0" smtClean="0">
                <a:latin typeface="Comic Sans MS" pitchFamily="66" charset="0"/>
              </a:rPr>
              <a:t>If special infrastructure (labs, equipment, facilities) is required, is it </a:t>
            </a:r>
            <a:r>
              <a:rPr lang="en-US" sz="2600" dirty="0" smtClean="0">
                <a:latin typeface="Comic Sans MS" pitchFamily="66" charset="0"/>
              </a:rPr>
              <a:t>available at </a:t>
            </a:r>
            <a:r>
              <a:rPr lang="en-US" sz="2600" dirty="0" smtClean="0">
                <a:latin typeface="Comic Sans MS" pitchFamily="66" charset="0"/>
              </a:rPr>
              <a:t>the institution?  Is it in the budget?  Or are appropriate commitments for use provided?</a:t>
            </a:r>
          </a:p>
          <a:p>
            <a:pPr marL="971550" lvl="1" indent="-514350">
              <a:lnSpc>
                <a:spcPct val="105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/>
              <a:tabLst>
                <a:tab pos="804863" algn="l"/>
                <a:tab pos="1260475" algn="l"/>
              </a:tabLst>
              <a:defRPr/>
            </a:pPr>
            <a:r>
              <a:rPr lang="en-US" sz="2600" b="1" u="sng" dirty="0" smtClean="0">
                <a:solidFill>
                  <a:srgbClr val="C00000"/>
                </a:solidFill>
                <a:latin typeface="Comic Sans MS" pitchFamily="66" charset="0"/>
              </a:rPr>
              <a:t>Budget</a:t>
            </a:r>
            <a:r>
              <a:rPr lang="en-US" sz="2600" dirty="0" smtClean="0">
                <a:latin typeface="Comic Sans MS" pitchFamily="66" charset="0"/>
              </a:rPr>
              <a:t> </a:t>
            </a:r>
            <a:r>
              <a:rPr lang="en-US" sz="2600" dirty="0">
                <a:latin typeface="Comic Sans MS" pitchFamily="66" charset="0"/>
              </a:rPr>
              <a:t>– </a:t>
            </a:r>
            <a:r>
              <a:rPr lang="en-US" sz="2600" dirty="0" smtClean="0">
                <a:latin typeface="Comic Sans MS" pitchFamily="66" charset="0"/>
              </a:rPr>
              <a:t>Is the budget within the proper range and are all the “right” items included?  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152400"/>
            <a:ext cx="8686800" cy="1126462"/>
          </a:xfrm>
          <a:prstGeom prst="rec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chemeClr val="accent6">
                  <a:lumMod val="50000"/>
                </a:schemeClr>
              </a:buClr>
              <a:tabLst>
                <a:tab pos="804863" algn="l"/>
                <a:tab pos="1260475" algn="l"/>
              </a:tabLst>
              <a:defRPr/>
            </a:pP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What are the most important factors PMs consider when reviewing proposals? </a:t>
            </a:r>
            <a:endParaRPr lang="en-US" sz="28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0" y="2743200"/>
            <a:ext cx="88392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>
                <a:latin typeface="Comic Sans MS" pitchFamily="66" charset="0"/>
              </a:rPr>
              <a:t>	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4800" y="381000"/>
            <a:ext cx="8610600" cy="3352800"/>
          </a:xfrm>
          <a:prstGeom prst="ellipse">
            <a:avLst/>
          </a:prstGeom>
          <a:solidFill>
            <a:schemeClr val="bg1">
              <a:lumMod val="2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Budgets must be realistic,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with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every budgeted expense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related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to the Scope of Work and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the budget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must follow all applicable rules!</a:t>
            </a:r>
            <a:endParaRPr lang="en-US" sz="28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0" y="2743200"/>
            <a:ext cx="88392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>
                <a:latin typeface="Comic Sans MS" pitchFamily="66" charset="0"/>
              </a:rPr>
              <a:t>	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-152400" y="3810000"/>
            <a:ext cx="9296400" cy="2850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lnSpc>
                <a:spcPct val="105000"/>
              </a:lnSpc>
              <a:spcBef>
                <a:spcPct val="5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863600" algn="l"/>
                <a:tab pos="1260475" algn="l"/>
              </a:tabLst>
              <a:defRPr/>
            </a:pPr>
            <a:r>
              <a:rPr lang="en-US" sz="28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Allocable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– A</a:t>
            </a:r>
            <a:r>
              <a:rPr lang="en-US" sz="2800" dirty="0" smtClean="0">
                <a:latin typeface="Comic Sans MS" pitchFamily="66" charset="0"/>
              </a:rPr>
              <a:t>ll budget lines are related </a:t>
            </a:r>
            <a:r>
              <a:rPr lang="en-US" sz="2800" dirty="0">
                <a:latin typeface="Comic Sans MS" pitchFamily="66" charset="0"/>
              </a:rPr>
              <a:t>to the </a:t>
            </a:r>
            <a:r>
              <a:rPr lang="en-US" sz="2800" dirty="0" smtClean="0">
                <a:latin typeface="Comic Sans MS" pitchFamily="66" charset="0"/>
              </a:rPr>
              <a:t>project </a:t>
            </a:r>
            <a:r>
              <a:rPr lang="en-US" sz="2800" dirty="0">
                <a:latin typeface="Comic Sans MS" pitchFamily="66" charset="0"/>
              </a:rPr>
              <a:t>and </a:t>
            </a:r>
            <a:r>
              <a:rPr lang="en-US" sz="2800" dirty="0" smtClean="0">
                <a:latin typeface="Comic Sans MS" pitchFamily="66" charset="0"/>
              </a:rPr>
              <a:t>necessary </a:t>
            </a:r>
            <a:r>
              <a:rPr lang="en-US" sz="2800" dirty="0">
                <a:latin typeface="Comic Sans MS" pitchFamily="66" charset="0"/>
              </a:rPr>
              <a:t>to accomplish the </a:t>
            </a:r>
            <a:r>
              <a:rPr lang="en-US" sz="2800" dirty="0" smtClean="0">
                <a:latin typeface="Comic Sans MS" pitchFamily="66" charset="0"/>
              </a:rPr>
              <a:t>work. </a:t>
            </a:r>
            <a:endParaRPr lang="en-US" sz="2800" dirty="0">
              <a:latin typeface="Comic Sans MS" pitchFamily="66" charset="0"/>
            </a:endParaRPr>
          </a:p>
          <a:p>
            <a:pPr marL="914400" lvl="1" indent="-457200">
              <a:lnSpc>
                <a:spcPct val="105000"/>
              </a:lnSpc>
              <a:spcBef>
                <a:spcPct val="5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1260475" algn="l"/>
              </a:tabLst>
              <a:defRPr/>
            </a:pPr>
            <a:r>
              <a:rPr lang="en-US" sz="2800" dirty="0" smtClean="0">
                <a:latin typeface="Comic Sans MS" pitchFamily="66" charset="0"/>
              </a:rPr>
              <a:t>Only </a:t>
            </a:r>
            <a:r>
              <a:rPr lang="en-US" sz="2800" dirty="0">
                <a:latin typeface="Comic Sans MS" pitchFamily="66" charset="0"/>
              </a:rPr>
              <a:t>the PI can make this </a:t>
            </a:r>
            <a:r>
              <a:rPr lang="en-US" sz="2800" dirty="0" smtClean="0">
                <a:latin typeface="Comic Sans MS" pitchFamily="66" charset="0"/>
              </a:rPr>
              <a:t>judgment.</a:t>
            </a:r>
            <a:endParaRPr lang="en-US" sz="2800" dirty="0">
              <a:latin typeface="Comic Sans MS" pitchFamily="66" charset="0"/>
            </a:endParaRPr>
          </a:p>
          <a:p>
            <a:pPr marL="914400" lvl="1" indent="-457200">
              <a:lnSpc>
                <a:spcPct val="105000"/>
              </a:lnSpc>
              <a:spcBef>
                <a:spcPct val="5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1260475" algn="l"/>
              </a:tabLst>
              <a:defRPr/>
            </a:pPr>
            <a:r>
              <a:rPr lang="en-US" sz="2800" dirty="0" smtClean="0">
                <a:latin typeface="Comic Sans MS" pitchFamily="66" charset="0"/>
              </a:rPr>
              <a:t>Use the </a:t>
            </a:r>
            <a:r>
              <a:rPr lang="en-US" sz="2800" u="sng" dirty="0">
                <a:latin typeface="Comic Sans MS" pitchFamily="66" charset="0"/>
              </a:rPr>
              <a:t>budget justification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to explain each expense, how it was calculated and why it is </a:t>
            </a:r>
            <a:r>
              <a:rPr lang="en-US" sz="2800" dirty="0">
                <a:latin typeface="Comic Sans MS" pitchFamily="66" charset="0"/>
              </a:rPr>
              <a:t>necessary </a:t>
            </a:r>
            <a:r>
              <a:rPr lang="en-US" sz="2800" dirty="0" smtClean="0">
                <a:latin typeface="Comic Sans MS" pitchFamily="66" charset="0"/>
              </a:rPr>
              <a:t>for the project!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4800" y="381000"/>
            <a:ext cx="8610600" cy="3352800"/>
          </a:xfrm>
          <a:prstGeom prst="ellipse">
            <a:avLst/>
          </a:prstGeom>
          <a:solidFill>
            <a:schemeClr val="bg1">
              <a:lumMod val="2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Budgets must be </a:t>
            </a:r>
            <a:r>
              <a:rPr lang="en-US" sz="3000" u="sng" dirty="0">
                <a:solidFill>
                  <a:srgbClr val="FFFF00"/>
                </a:solidFill>
                <a:latin typeface="Comic Sans MS" pitchFamily="66" charset="0"/>
              </a:rPr>
              <a:t>realistic, with every budgeted expense related to the Scope of Work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and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the budget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must follow all applicable rules!</a:t>
            </a:r>
            <a:endParaRPr lang="en-US" sz="28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-304800" y="457200"/>
            <a:ext cx="9448800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Reviewers should never have to ask: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600" dirty="0">
                <a:latin typeface="Comic Sans MS" pitchFamily="66" charset="0"/>
              </a:rPr>
              <a:t>Why are </a:t>
            </a:r>
            <a:r>
              <a:rPr lang="en-US" sz="2600" dirty="0" smtClean="0">
                <a:latin typeface="Comic Sans MS" pitchFamily="66" charset="0"/>
              </a:rPr>
              <a:t>five </a:t>
            </a:r>
            <a:r>
              <a:rPr lang="en-US" sz="2600" dirty="0">
                <a:latin typeface="Comic Sans MS" pitchFamily="66" charset="0"/>
              </a:rPr>
              <a:t>graduate </a:t>
            </a:r>
            <a:r>
              <a:rPr lang="en-US" sz="2600" dirty="0" smtClean="0">
                <a:latin typeface="Comic Sans MS" pitchFamily="66" charset="0"/>
              </a:rPr>
              <a:t>students budgeted – instead 	of 4 or 6?  </a:t>
            </a:r>
            <a:r>
              <a:rPr lang="en-US" sz="2600" dirty="0">
                <a:latin typeface="Comic Sans MS" pitchFamily="66" charset="0"/>
              </a:rPr>
              <a:t>What </a:t>
            </a:r>
            <a:r>
              <a:rPr lang="en-US" sz="2600" dirty="0" smtClean="0">
                <a:latin typeface="Comic Sans MS" pitchFamily="66" charset="0"/>
              </a:rPr>
              <a:t>tasks from the scope of work are 	assigned to each student?  </a:t>
            </a:r>
            <a:endParaRPr lang="en-US" sz="2600" dirty="0"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Why is </a:t>
            </a:r>
            <a:r>
              <a:rPr lang="en-US" sz="2600" dirty="0" smtClean="0">
                <a:latin typeface="Comic Sans MS" pitchFamily="66" charset="0"/>
              </a:rPr>
              <a:t>a particular staff member’s effort </a:t>
            </a:r>
            <a:r>
              <a:rPr lang="en-US" sz="2600" dirty="0">
                <a:latin typeface="Comic Sans MS" pitchFamily="66" charset="0"/>
              </a:rPr>
              <a:t>20% </a:t>
            </a:r>
            <a:r>
              <a:rPr lang="en-US" sz="2600" dirty="0" smtClean="0">
                <a:latin typeface="Comic Sans MS" pitchFamily="66" charset="0"/>
              </a:rPr>
              <a:t>- 	instead </a:t>
            </a:r>
            <a:r>
              <a:rPr lang="en-US" sz="2600" dirty="0">
                <a:latin typeface="Comic Sans MS" pitchFamily="66" charset="0"/>
              </a:rPr>
              <a:t>of </a:t>
            </a:r>
            <a:r>
              <a:rPr lang="en-US" sz="2600" dirty="0" smtClean="0">
                <a:latin typeface="Comic Sans MS" pitchFamily="66" charset="0"/>
              </a:rPr>
              <a:t>10% or 50%?</a:t>
            </a:r>
            <a:endParaRPr lang="en-US" sz="2600" dirty="0"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How does the travel budget relate to the </a:t>
            </a:r>
            <a:r>
              <a:rPr lang="en-US" sz="2600" dirty="0" smtClean="0">
                <a:latin typeface="Comic Sans MS" pitchFamily="66" charset="0"/>
              </a:rPr>
              <a:t>project</a:t>
            </a:r>
            <a:r>
              <a:rPr lang="en-US" sz="2600" dirty="0">
                <a:latin typeface="Comic Sans MS" pitchFamily="66" charset="0"/>
              </a:rPr>
              <a:t>?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Why is all </a:t>
            </a:r>
            <a:r>
              <a:rPr lang="en-US" sz="2600" dirty="0">
                <a:latin typeface="Comic Sans MS" pitchFamily="66" charset="0"/>
              </a:rPr>
              <a:t>that </a:t>
            </a:r>
            <a:r>
              <a:rPr lang="en-US" sz="2600" dirty="0" smtClean="0">
                <a:latin typeface="Comic Sans MS" pitchFamily="66" charset="0"/>
              </a:rPr>
              <a:t>equipment needed?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533400" y="4648200"/>
            <a:ext cx="8305800" cy="1482725"/>
          </a:xfrm>
          <a:prstGeom prst="rect">
            <a:avLst/>
          </a:prstGeom>
          <a:solidFill>
            <a:srgbClr val="C00000"/>
          </a:solidFill>
          <a:ln w="28575"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14300" lvl="1" indent="342900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It is the PI’s responsibility to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address the 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allocability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of every 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budget item and the place to do so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is where?</a:t>
            </a:r>
            <a:endParaRPr lang="en-US" sz="28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-304800" y="457200"/>
            <a:ext cx="9448800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Reviewers should never have to ask: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600" dirty="0">
                <a:latin typeface="Comic Sans MS" pitchFamily="66" charset="0"/>
              </a:rPr>
              <a:t>Why are </a:t>
            </a:r>
            <a:r>
              <a:rPr lang="en-US" sz="2600" dirty="0" smtClean="0">
                <a:latin typeface="Comic Sans MS" pitchFamily="66" charset="0"/>
              </a:rPr>
              <a:t>five </a:t>
            </a:r>
            <a:r>
              <a:rPr lang="en-US" sz="2600" dirty="0">
                <a:latin typeface="Comic Sans MS" pitchFamily="66" charset="0"/>
              </a:rPr>
              <a:t>graduate </a:t>
            </a:r>
            <a:r>
              <a:rPr lang="en-US" sz="2600" dirty="0" smtClean="0">
                <a:latin typeface="Comic Sans MS" pitchFamily="66" charset="0"/>
              </a:rPr>
              <a:t>students budgeted – instead 	of 4 or 6?  </a:t>
            </a:r>
            <a:r>
              <a:rPr lang="en-US" sz="2600" dirty="0">
                <a:latin typeface="Comic Sans MS" pitchFamily="66" charset="0"/>
              </a:rPr>
              <a:t>What </a:t>
            </a:r>
            <a:r>
              <a:rPr lang="en-US" sz="2600" dirty="0" smtClean="0">
                <a:latin typeface="Comic Sans MS" pitchFamily="66" charset="0"/>
              </a:rPr>
              <a:t>tasks from the scope of work are 	assigned to each student?  </a:t>
            </a:r>
            <a:endParaRPr lang="en-US" sz="2600" dirty="0"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Why is </a:t>
            </a:r>
            <a:r>
              <a:rPr lang="en-US" sz="2600" dirty="0" smtClean="0">
                <a:latin typeface="Comic Sans MS" pitchFamily="66" charset="0"/>
              </a:rPr>
              <a:t>a particular staff member’s effort </a:t>
            </a:r>
            <a:r>
              <a:rPr lang="en-US" sz="2600" dirty="0">
                <a:latin typeface="Comic Sans MS" pitchFamily="66" charset="0"/>
              </a:rPr>
              <a:t>20% </a:t>
            </a:r>
            <a:r>
              <a:rPr lang="en-US" sz="2600" dirty="0" smtClean="0">
                <a:latin typeface="Comic Sans MS" pitchFamily="66" charset="0"/>
              </a:rPr>
              <a:t>- 	instead </a:t>
            </a:r>
            <a:r>
              <a:rPr lang="en-US" sz="2600" dirty="0">
                <a:latin typeface="Comic Sans MS" pitchFamily="66" charset="0"/>
              </a:rPr>
              <a:t>of </a:t>
            </a:r>
            <a:r>
              <a:rPr lang="en-US" sz="2600" dirty="0" smtClean="0">
                <a:latin typeface="Comic Sans MS" pitchFamily="66" charset="0"/>
              </a:rPr>
              <a:t>10% or 50%?</a:t>
            </a:r>
            <a:endParaRPr lang="en-US" sz="2600" dirty="0"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How does the travel budget relate to the </a:t>
            </a:r>
            <a:r>
              <a:rPr lang="en-US" sz="2600" dirty="0" smtClean="0">
                <a:latin typeface="Comic Sans MS" pitchFamily="66" charset="0"/>
              </a:rPr>
              <a:t>project</a:t>
            </a:r>
            <a:r>
              <a:rPr lang="en-US" sz="2600" dirty="0">
                <a:latin typeface="Comic Sans MS" pitchFamily="66" charset="0"/>
              </a:rPr>
              <a:t>?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</a:t>
            </a:r>
            <a:r>
              <a:rPr lang="en-US" sz="2600" dirty="0" smtClean="0">
                <a:latin typeface="Comic Sans MS" pitchFamily="66" charset="0"/>
              </a:rPr>
              <a:t>Why is all </a:t>
            </a:r>
            <a:r>
              <a:rPr lang="en-US" sz="2600" dirty="0">
                <a:latin typeface="Comic Sans MS" pitchFamily="66" charset="0"/>
              </a:rPr>
              <a:t>that </a:t>
            </a:r>
            <a:r>
              <a:rPr lang="en-US" sz="2600" dirty="0" smtClean="0">
                <a:latin typeface="Comic Sans MS" pitchFamily="66" charset="0"/>
              </a:rPr>
              <a:t>equipment needed?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533400" y="4648200"/>
            <a:ext cx="8305800" cy="1482725"/>
          </a:xfrm>
          <a:prstGeom prst="rect">
            <a:avLst/>
          </a:prstGeom>
          <a:solidFill>
            <a:srgbClr val="C00000"/>
          </a:solidFill>
          <a:ln w="28575"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14300" lvl="1" indent="342900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It is the PI’s responsibility to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address the 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allocability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of every 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budget item and the place to do so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is where?</a:t>
            </a:r>
            <a:endParaRPr lang="en-US" sz="280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1800" y="4572000"/>
            <a:ext cx="3810000" cy="1492716"/>
          </a:xfrm>
          <a:prstGeom prst="rect">
            <a:avLst/>
          </a:prstGeom>
          <a:solidFill>
            <a:schemeClr val="bg1">
              <a:lumMod val="25000"/>
            </a:schemeClr>
          </a:solidFill>
          <a:ln w="381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pPr marL="0" lvl="1" algn="ctr"/>
            <a:r>
              <a:rPr lang="en-US" sz="4400" dirty="0" smtClean="0">
                <a:solidFill>
                  <a:srgbClr val="FFFFFF"/>
                </a:solidFill>
                <a:latin typeface="Comic Sans MS" pitchFamily="66" charset="0"/>
              </a:rPr>
              <a:t>The </a:t>
            </a:r>
            <a:r>
              <a:rPr lang="en-US" sz="4400" dirty="0">
                <a:solidFill>
                  <a:srgbClr val="FFFFFF"/>
                </a:solidFill>
                <a:latin typeface="Comic Sans MS" pitchFamily="66" charset="0"/>
              </a:rPr>
              <a:t>budget justification!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0" y="2743200"/>
            <a:ext cx="88392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>
                <a:latin typeface="Comic Sans MS" pitchFamily="66" charset="0"/>
              </a:rPr>
              <a:t>	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-304800" y="4038600"/>
            <a:ext cx="9448800" cy="239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lnSpc>
                <a:spcPct val="105000"/>
              </a:lnSpc>
              <a:spcBef>
                <a:spcPct val="5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1260475" algn="l"/>
              </a:tabLst>
              <a:defRPr/>
            </a:pPr>
            <a:r>
              <a:rPr lang="en-US" sz="28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Allowable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– </a:t>
            </a:r>
            <a:r>
              <a:rPr lang="en-US" sz="2800" dirty="0" smtClean="0">
                <a:latin typeface="Comic Sans MS" pitchFamily="66" charset="0"/>
              </a:rPr>
              <a:t>Permitted </a:t>
            </a:r>
            <a:r>
              <a:rPr lang="en-US" sz="2800" dirty="0">
                <a:latin typeface="Comic Sans MS" pitchFamily="66" charset="0"/>
              </a:rPr>
              <a:t>under the various rules</a:t>
            </a:r>
          </a:p>
          <a:p>
            <a:pPr lvl="1">
              <a:lnSpc>
                <a:spcPct val="105000"/>
              </a:lnSpc>
              <a:spcBef>
                <a:spcPct val="5000"/>
              </a:spcBef>
              <a:buClr>
                <a:schemeClr val="bg1">
                  <a:lumMod val="25000"/>
                </a:schemeClr>
              </a:buClr>
              <a:tabLst>
                <a:tab pos="1260475" algn="l"/>
              </a:tabLst>
              <a:defRPr/>
            </a:pP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   governing </a:t>
            </a:r>
            <a:r>
              <a:rPr lang="en-US" sz="2800" dirty="0">
                <a:latin typeface="Comic Sans MS" pitchFamily="66" charset="0"/>
              </a:rPr>
              <a:t>the </a:t>
            </a:r>
            <a:r>
              <a:rPr lang="en-US" sz="2800" dirty="0" smtClean="0">
                <a:latin typeface="Comic Sans MS" pitchFamily="66" charset="0"/>
              </a:rPr>
              <a:t>award.</a:t>
            </a:r>
            <a:endParaRPr lang="en-US" sz="2800" dirty="0">
              <a:latin typeface="Comic Sans MS" pitchFamily="66" charset="0"/>
            </a:endParaRPr>
          </a:p>
          <a:p>
            <a:pPr marL="914400" lvl="1" indent="-457200">
              <a:lnSpc>
                <a:spcPct val="105000"/>
              </a:lnSpc>
              <a:spcBef>
                <a:spcPct val="5000"/>
              </a:spcBef>
              <a:buClr>
                <a:schemeClr val="bg1">
                  <a:lumMod val="25000"/>
                </a:schemeClr>
              </a:buClr>
              <a:buFont typeface="Wingdings" pitchFamily="2" charset="2"/>
              <a:buChar char="§"/>
              <a:tabLst>
                <a:tab pos="1260475" algn="l"/>
              </a:tabLst>
              <a:defRPr/>
            </a:pPr>
            <a:r>
              <a:rPr lang="en-US" sz="2800" dirty="0" smtClean="0">
                <a:latin typeface="Comic Sans MS" pitchFamily="66" charset="0"/>
              </a:rPr>
              <a:t>Is the budgeted expense consistent with your institution’s policy? </a:t>
            </a:r>
            <a:r>
              <a:rPr lang="en-US" sz="2800" dirty="0">
                <a:latin typeface="Comic Sans MS" pitchFamily="66" charset="0"/>
              </a:rPr>
              <a:t>W</a:t>
            </a:r>
            <a:r>
              <a:rPr lang="en-US" sz="2800" dirty="0" smtClean="0">
                <a:latin typeface="Comic Sans MS" pitchFamily="66" charset="0"/>
              </a:rPr>
              <a:t>ith funding agency policy?</a:t>
            </a:r>
            <a:r>
              <a:rPr lang="en-US" sz="2800" dirty="0">
                <a:latin typeface="Comic Sans MS" pitchFamily="66" charset="0"/>
              </a:rPr>
              <a:t> W</a:t>
            </a:r>
            <a:r>
              <a:rPr lang="en-US" sz="2800" dirty="0" smtClean="0">
                <a:latin typeface="Comic Sans MS" pitchFamily="66" charset="0"/>
              </a:rPr>
              <a:t>ith federal policy (A-21)?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4800" y="533400"/>
            <a:ext cx="8610600" cy="3352800"/>
          </a:xfrm>
          <a:prstGeom prst="ellipse">
            <a:avLst/>
          </a:prstGeom>
          <a:solidFill>
            <a:schemeClr val="bg1">
              <a:lumMod val="2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Budgets must be realistic, with every budgeted expense related to the Scope of Work and </a:t>
            </a:r>
            <a:r>
              <a:rPr lang="en-US" sz="3000" u="sng" dirty="0" smtClean="0">
                <a:solidFill>
                  <a:srgbClr val="FFFF00"/>
                </a:solidFill>
                <a:latin typeface="Comic Sans MS" pitchFamily="66" charset="0"/>
              </a:rPr>
              <a:t>the budget </a:t>
            </a:r>
            <a:r>
              <a:rPr lang="en-US" sz="3000" u="sng" dirty="0">
                <a:solidFill>
                  <a:srgbClr val="FFFF00"/>
                </a:solidFill>
                <a:latin typeface="Comic Sans MS" pitchFamily="66" charset="0"/>
              </a:rPr>
              <a:t>must follow all applicable rules</a:t>
            </a:r>
            <a:r>
              <a:rPr lang="en-US" sz="3000" dirty="0">
                <a:solidFill>
                  <a:srgbClr val="FFFF00"/>
                </a:solidFill>
                <a:latin typeface="Comic Sans MS" pitchFamily="66" charset="0"/>
              </a:rPr>
              <a:t>!</a:t>
            </a:r>
            <a:endParaRPr lang="en-US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-228600" y="371407"/>
            <a:ext cx="9448800" cy="5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endParaRPr lang="en-US" sz="1000" dirty="0">
              <a:latin typeface="Comic Sans MS" pitchFamily="66" charset="0"/>
            </a:endParaRPr>
          </a:p>
          <a:p>
            <a:pPr marL="571500" lvl="2" indent="342900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571500" algn="l"/>
                <a:tab pos="635000" algn="l"/>
                <a:tab pos="804863" algn="l"/>
                <a:tab pos="974725" algn="l"/>
                <a:tab pos="977900" algn="l"/>
              </a:tabLst>
              <a:defRPr/>
            </a:pPr>
            <a:r>
              <a:rPr lang="en-US" sz="2800" dirty="0" smtClean="0">
                <a:latin typeface="Comic Sans MS" pitchFamily="66" charset="0"/>
              </a:rPr>
              <a:t>Every institution has “rule </a:t>
            </a:r>
            <a:r>
              <a:rPr lang="en-US" sz="2800" dirty="0">
                <a:latin typeface="Comic Sans MS" pitchFamily="66" charset="0"/>
              </a:rPr>
              <a:t>experts” </a:t>
            </a:r>
            <a:r>
              <a:rPr lang="en-US" sz="2800" dirty="0" smtClean="0">
                <a:latin typeface="Comic Sans MS" pitchFamily="66" charset="0"/>
              </a:rPr>
              <a:t>– </a:t>
            </a:r>
            <a:r>
              <a:rPr lang="en-US" sz="2800" dirty="0">
                <a:latin typeface="Comic Sans MS" pitchFamily="66" charset="0"/>
              </a:rPr>
              <a:t>usually </a:t>
            </a:r>
            <a:r>
              <a:rPr lang="en-US" sz="2800" dirty="0" smtClean="0">
                <a:latin typeface="Comic Sans MS" pitchFamily="66" charset="0"/>
              </a:rPr>
              <a:t>		 		at both the department and </a:t>
            </a:r>
            <a:r>
              <a:rPr lang="en-US" sz="2800" dirty="0">
                <a:latin typeface="Comic Sans MS" pitchFamily="66" charset="0"/>
              </a:rPr>
              <a:t>institutional </a:t>
            </a:r>
            <a:r>
              <a:rPr lang="en-US" sz="2800" dirty="0" smtClean="0">
                <a:latin typeface="Comic Sans MS" pitchFamily="66" charset="0"/>
              </a:rPr>
              <a:t>level.</a:t>
            </a:r>
            <a:endParaRPr lang="en-US" sz="2800" dirty="0">
              <a:latin typeface="Comic Sans MS" pitchFamily="66" charset="0"/>
            </a:endParaRPr>
          </a:p>
          <a:p>
            <a:pPr marL="571500" lvl="2" indent="342900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571500" algn="l"/>
                <a:tab pos="635000" algn="l"/>
                <a:tab pos="804863" algn="l"/>
                <a:tab pos="914400" algn="l"/>
                <a:tab pos="977900" algn="l"/>
              </a:tabLst>
              <a:defRPr/>
            </a:pPr>
            <a:r>
              <a:rPr lang="en-US" sz="2800" dirty="0" smtClean="0">
                <a:latin typeface="Comic Sans MS" pitchFamily="66" charset="0"/>
              </a:rPr>
              <a:t>Rely </a:t>
            </a:r>
            <a:r>
              <a:rPr lang="en-US" sz="2800" dirty="0">
                <a:latin typeface="Comic Sans MS" pitchFamily="66" charset="0"/>
              </a:rPr>
              <a:t>upon their </a:t>
            </a:r>
            <a:r>
              <a:rPr lang="en-US" sz="2800" dirty="0" smtClean="0">
                <a:latin typeface="Comic Sans MS" pitchFamily="66" charset="0"/>
              </a:rPr>
              <a:t>expertise - “make </a:t>
            </a:r>
            <a:r>
              <a:rPr lang="en-US" sz="2800" dirty="0">
                <a:latin typeface="Comic Sans MS" pitchFamily="66" charset="0"/>
              </a:rPr>
              <a:t>nice” </a:t>
            </a:r>
            <a:r>
              <a:rPr lang="en-US" sz="2800" dirty="0" smtClean="0">
                <a:latin typeface="Comic Sans MS" pitchFamily="66" charset="0"/>
              </a:rPr>
              <a:t>for they 		 		will </a:t>
            </a:r>
            <a:r>
              <a:rPr lang="en-US" sz="2800" dirty="0">
                <a:latin typeface="Comic Sans MS" pitchFamily="66" charset="0"/>
              </a:rPr>
              <a:t>contribute (one way or the </a:t>
            </a:r>
            <a:r>
              <a:rPr lang="en-US" sz="2800" dirty="0" smtClean="0">
                <a:latin typeface="Comic Sans MS" pitchFamily="66" charset="0"/>
              </a:rPr>
              <a:t>other</a:t>
            </a:r>
            <a:r>
              <a:rPr lang="en-US" sz="2800" dirty="0">
                <a:latin typeface="Comic Sans MS" pitchFamily="66" charset="0"/>
              </a:rPr>
              <a:t>) to your </a:t>
            </a:r>
            <a:r>
              <a:rPr lang="en-US" sz="2800" dirty="0" smtClean="0">
                <a:latin typeface="Comic Sans MS" pitchFamily="66" charset="0"/>
              </a:rPr>
              <a:t>		 		success.</a:t>
            </a:r>
            <a:endParaRPr lang="en-US" sz="2800" dirty="0">
              <a:latin typeface="Comic Sans MS" pitchFamily="66" charset="0"/>
            </a:endParaRPr>
          </a:p>
          <a:p>
            <a:pPr marL="571500"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571500" algn="l"/>
                <a:tab pos="635000" algn="l"/>
                <a:tab pos="914400" algn="l"/>
                <a:tab pos="977900" algn="l"/>
              </a:tabLst>
              <a:defRPr/>
            </a:pP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 It </a:t>
            </a:r>
            <a:r>
              <a:rPr lang="en-US" sz="2800" dirty="0">
                <a:latin typeface="Comic Sans MS" pitchFamily="66" charset="0"/>
              </a:rPr>
              <a:t>is </a:t>
            </a:r>
            <a:r>
              <a:rPr lang="en-US" sz="2800" dirty="0" smtClean="0">
                <a:latin typeface="Comic Sans MS" pitchFamily="66" charset="0"/>
              </a:rPr>
              <a:t>useful </a:t>
            </a:r>
            <a:r>
              <a:rPr lang="en-US" sz="2800" dirty="0">
                <a:latin typeface="Comic Sans MS" pitchFamily="66" charset="0"/>
              </a:rPr>
              <a:t>for </a:t>
            </a:r>
            <a:r>
              <a:rPr lang="en-US" sz="2800" dirty="0" smtClean="0">
                <a:latin typeface="Comic Sans MS" pitchFamily="66" charset="0"/>
              </a:rPr>
              <a:t>PIs </a:t>
            </a:r>
            <a:r>
              <a:rPr lang="en-US" sz="2800" dirty="0">
                <a:latin typeface="Comic Sans MS" pitchFamily="66" charset="0"/>
              </a:rPr>
              <a:t>to have a </a:t>
            </a:r>
            <a:r>
              <a:rPr lang="en-US" sz="2800" dirty="0" smtClean="0">
                <a:latin typeface="Comic Sans MS" pitchFamily="66" charset="0"/>
              </a:rPr>
              <a:t>basic understanding 		of </a:t>
            </a:r>
            <a:r>
              <a:rPr lang="en-US" sz="2800" dirty="0">
                <a:latin typeface="Comic Sans MS" pitchFamily="66" charset="0"/>
              </a:rPr>
              <a:t>the principles of </a:t>
            </a:r>
            <a:r>
              <a:rPr lang="en-US" sz="2800" dirty="0" err="1" smtClean="0">
                <a:latin typeface="Comic Sans MS" pitchFamily="66" charset="0"/>
              </a:rPr>
              <a:t>allowability</a:t>
            </a:r>
            <a:r>
              <a:rPr lang="en-US" sz="2800" dirty="0" smtClean="0">
                <a:latin typeface="Comic Sans MS" pitchFamily="66" charset="0"/>
              </a:rPr>
              <a:t> in </a:t>
            </a:r>
            <a:r>
              <a:rPr lang="en-US" sz="2800" dirty="0">
                <a:latin typeface="Comic Sans MS" pitchFamily="66" charset="0"/>
              </a:rPr>
              <a:t>federal </a:t>
            </a:r>
            <a:r>
              <a:rPr lang="en-US" sz="2800" dirty="0" smtClean="0">
                <a:latin typeface="Comic Sans MS" pitchFamily="66" charset="0"/>
              </a:rPr>
              <a:t>			   budgeting as explained in OMB Circular A-21.</a:t>
            </a:r>
          </a:p>
          <a:p>
            <a:pPr marL="571500"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571500" algn="l"/>
                <a:tab pos="635000" algn="l"/>
                <a:tab pos="804863" algn="l"/>
                <a:tab pos="974725" algn="l"/>
                <a:tab pos="977900" algn="l"/>
              </a:tabLst>
              <a:defRPr/>
            </a:pPr>
            <a:r>
              <a:rPr lang="en-US" sz="2800" dirty="0" smtClean="0">
                <a:latin typeface="Comic Sans MS" pitchFamily="66" charset="0"/>
              </a:rPr>
              <a:t>  We’ll explore A-21 next week, but now let’s 			  	consider the strategic aspect of budgeting.</a:t>
            </a:r>
          </a:p>
          <a:p>
            <a:pPr marL="571500"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571500" algn="l"/>
                <a:tab pos="635000" algn="l"/>
                <a:tab pos="804863" algn="l"/>
                <a:tab pos="914400" algn="l"/>
                <a:tab pos="977900" algn="l"/>
              </a:tabLst>
              <a:defRPr/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274638"/>
            <a:ext cx="8534400" cy="1570037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Summary Concepts</a:t>
            </a:r>
          </a:p>
          <a:p>
            <a:pPr algn="ctr">
              <a:defRPr/>
            </a:pP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“The Art of </a:t>
            </a:r>
            <a:r>
              <a:rPr lang="en-US" sz="3200" dirty="0" err="1" smtClean="0">
                <a:solidFill>
                  <a:srgbClr val="FFFFFF"/>
                </a:solidFill>
                <a:latin typeface="Comic Sans MS" pitchFamily="66" charset="0"/>
              </a:rPr>
              <a:t>Grantsmanship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”</a:t>
            </a:r>
          </a:p>
          <a:p>
            <a:pPr algn="ctr">
              <a:defRPr/>
            </a:pP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y: Jacob </a:t>
            </a:r>
            <a:r>
              <a:rPr lang="en-US" sz="3200" dirty="0" err="1" smtClean="0">
                <a:solidFill>
                  <a:srgbClr val="FFFFFF"/>
                </a:solidFill>
                <a:latin typeface="Comic Sans MS" pitchFamily="66" charset="0"/>
              </a:rPr>
              <a:t>Kraicer</a:t>
            </a:r>
            <a:endParaRPr lang="en-US" sz="320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756739" name="Text Box 3"/>
          <p:cNvSpPr txBox="1">
            <a:spLocks noChangeArrowheads="1"/>
          </p:cNvSpPr>
          <p:nvPr/>
        </p:nvSpPr>
        <p:spPr bwMode="auto">
          <a:xfrm>
            <a:off x="381000" y="3384590"/>
            <a:ext cx="8686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2889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450850" algn="l"/>
              </a:tabLst>
            </a:pPr>
            <a:r>
              <a:rPr lang="en-US" sz="3000" dirty="0">
                <a:latin typeface="Comic Sans MS" pitchFamily="66" charset="0"/>
              </a:rPr>
              <a:t>“Good writing will not save bad ideas, but bad 	writing can kill good ones.”</a:t>
            </a:r>
          </a:p>
          <a:p>
            <a:pPr indent="-2889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450850" algn="l"/>
              </a:tabLst>
            </a:pPr>
            <a:r>
              <a:rPr lang="en-US" sz="3000" dirty="0" smtClean="0">
                <a:latin typeface="Comic Sans MS" pitchFamily="66" charset="0"/>
              </a:rPr>
              <a:t>“The quality </a:t>
            </a:r>
            <a:r>
              <a:rPr lang="en-US" sz="3000" dirty="0">
                <a:latin typeface="Comic Sans MS" pitchFamily="66" charset="0"/>
              </a:rPr>
              <a:t>of science in applications 10% </a:t>
            </a:r>
            <a:r>
              <a:rPr lang="en-US" sz="3000" dirty="0" smtClean="0">
                <a:latin typeface="Comic Sans MS" pitchFamily="66" charset="0"/>
              </a:rPr>
              <a:t>	below the cutoff </a:t>
            </a:r>
            <a:r>
              <a:rPr lang="en-US" sz="3000" dirty="0">
                <a:latin typeface="Comic Sans MS" pitchFamily="66" charset="0"/>
              </a:rPr>
              <a:t>for funding is not </a:t>
            </a:r>
            <a:r>
              <a:rPr lang="en-US" sz="3000" dirty="0" smtClean="0">
                <a:latin typeface="Comic Sans MS" pitchFamily="66" charset="0"/>
              </a:rPr>
              <a:t>	significantly different </a:t>
            </a:r>
            <a:r>
              <a:rPr lang="en-US" sz="3000" dirty="0">
                <a:latin typeface="Comic Sans MS" pitchFamily="66" charset="0"/>
              </a:rPr>
              <a:t>from that in the 10% </a:t>
            </a:r>
            <a:r>
              <a:rPr lang="en-US" sz="3000" dirty="0" smtClean="0">
                <a:latin typeface="Comic Sans MS" pitchFamily="66" charset="0"/>
              </a:rPr>
              <a:t>	just </a:t>
            </a:r>
            <a:r>
              <a:rPr lang="en-US" sz="3000" dirty="0">
                <a:latin typeface="Comic Sans MS" pitchFamily="66" charset="0"/>
              </a:rPr>
              <a:t>above </a:t>
            </a:r>
            <a:r>
              <a:rPr lang="en-US" sz="3000" dirty="0" smtClean="0">
                <a:latin typeface="Comic Sans MS" pitchFamily="66" charset="0"/>
              </a:rPr>
              <a:t>the </a:t>
            </a:r>
            <a:r>
              <a:rPr lang="en-US" sz="3000" dirty="0">
                <a:latin typeface="Comic Sans MS" pitchFamily="66" charset="0"/>
              </a:rPr>
              <a:t>cutoff.”</a:t>
            </a: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381000" y="2336800"/>
            <a:ext cx="8686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§"/>
              <a:tabLst>
                <a:tab pos="450850" algn="l"/>
              </a:tabLst>
            </a:pPr>
            <a:r>
              <a:rPr lang="en-US" sz="3000" dirty="0">
                <a:latin typeface="Comic Sans MS" pitchFamily="66" charset="0"/>
              </a:rPr>
              <a:t>“</a:t>
            </a:r>
            <a:r>
              <a:rPr lang="en-US" sz="3000" dirty="0" err="1">
                <a:latin typeface="Comic Sans MS" pitchFamily="66" charset="0"/>
              </a:rPr>
              <a:t>Grantsmanship</a:t>
            </a:r>
            <a:r>
              <a:rPr lang="en-US" sz="3000" dirty="0">
                <a:latin typeface="Comic Sans MS" pitchFamily="66" charset="0"/>
              </a:rPr>
              <a:t> is the art of acquiring peer-	reviewed research funding.”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3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0" y="533400"/>
            <a:ext cx="88392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>
                <a:latin typeface="Comic Sans MS" pitchFamily="66" charset="0"/>
              </a:rPr>
              <a:t> 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39940" name="Rounded Rectangle 4"/>
          <p:cNvSpPr>
            <a:spLocks noChangeArrowheads="1"/>
          </p:cNvSpPr>
          <p:nvPr/>
        </p:nvSpPr>
        <p:spPr bwMode="auto">
          <a:xfrm>
            <a:off x="76200" y="76200"/>
            <a:ext cx="8991600" cy="6248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vl="1">
              <a:lnSpc>
                <a:spcPct val="105000"/>
              </a:lnSpc>
              <a:spcBef>
                <a:spcPct val="5000"/>
              </a:spcBef>
              <a:buClr>
                <a:srgbClr val="C00000"/>
              </a:buClr>
              <a:tabLst>
                <a:tab pos="1260475" algn="l"/>
              </a:tabLst>
            </a:pP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Budget novices often make one of two common mistakes by budgeting:</a:t>
            </a:r>
          </a:p>
          <a:p>
            <a:pPr lvl="2" indent="-342900">
              <a:lnSpc>
                <a:spcPct val="105000"/>
              </a:lnSpc>
              <a:spcBef>
                <a:spcPct val="5000"/>
              </a:spcBef>
              <a:buFont typeface="Arial" charset="0"/>
              <a:buChar char="•"/>
              <a:tabLst>
                <a:tab pos="1260475" algn="l"/>
              </a:tabLst>
            </a:pPr>
            <a:r>
              <a:rPr lang="en-US" sz="3000" b="1" u="sng" dirty="0" smtClean="0">
                <a:solidFill>
                  <a:srgbClr val="FFFFFF"/>
                </a:solidFill>
                <a:latin typeface="Comic Sans MS" pitchFamily="66" charset="0"/>
              </a:rPr>
              <a:t>Too </a:t>
            </a:r>
            <a:r>
              <a:rPr lang="en-US" sz="3000" b="1" u="sng" dirty="0">
                <a:solidFill>
                  <a:srgbClr val="FFFFFF"/>
                </a:solidFill>
                <a:latin typeface="Comic Sans MS" pitchFamily="66" charset="0"/>
              </a:rPr>
              <a:t>L</a:t>
            </a:r>
            <a:r>
              <a:rPr lang="en-US" sz="3000" b="1" u="sng" dirty="0" smtClean="0">
                <a:solidFill>
                  <a:srgbClr val="FFFFFF"/>
                </a:solidFill>
                <a:latin typeface="Comic Sans MS" pitchFamily="66" charset="0"/>
              </a:rPr>
              <a:t>ittle</a:t>
            </a:r>
            <a:r>
              <a:rPr lang="en-US" sz="3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–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Believing the proposal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has a better chance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of being funded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if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it is inexpensive.     </a:t>
            </a:r>
            <a:r>
              <a:rPr lang="en-US" sz="3000" b="1" dirty="0" smtClean="0">
                <a:solidFill>
                  <a:srgbClr val="FFFF00"/>
                </a:solidFill>
                <a:latin typeface="Comic Sans MS" pitchFamily="66" charset="0"/>
              </a:rPr>
              <a:t>OR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endParaRPr lang="en-US" sz="3000" dirty="0">
              <a:solidFill>
                <a:srgbClr val="FFFFFF"/>
              </a:solidFill>
              <a:latin typeface="Comic Sans MS" pitchFamily="66" charset="0"/>
            </a:endParaRPr>
          </a:p>
          <a:p>
            <a:pPr marL="635000" lvl="2" indent="279400">
              <a:lnSpc>
                <a:spcPct val="105000"/>
              </a:lnSpc>
              <a:spcBef>
                <a:spcPct val="5000"/>
              </a:spcBef>
              <a:buFont typeface="Arial" charset="0"/>
              <a:buChar char="•"/>
              <a:tabLst>
                <a:tab pos="914400" algn="l"/>
                <a:tab pos="1260475" algn="l"/>
              </a:tabLst>
            </a:pPr>
            <a:r>
              <a:rPr lang="en-US" sz="3000" b="1" u="sng" dirty="0" smtClean="0">
                <a:solidFill>
                  <a:srgbClr val="FFFFFF"/>
                </a:solidFill>
                <a:latin typeface="Comic Sans MS" pitchFamily="66" charset="0"/>
              </a:rPr>
              <a:t>Too </a:t>
            </a:r>
            <a:r>
              <a:rPr lang="en-US" sz="3000" b="1" u="sng" dirty="0">
                <a:solidFill>
                  <a:srgbClr val="FFFFFF"/>
                </a:solidFill>
                <a:latin typeface="Comic Sans MS" pitchFamily="66" charset="0"/>
              </a:rPr>
              <a:t>M</a:t>
            </a:r>
            <a:r>
              <a:rPr lang="en-US" sz="3000" b="1" u="sng" dirty="0" smtClean="0">
                <a:solidFill>
                  <a:srgbClr val="FFFFFF"/>
                </a:solidFill>
                <a:latin typeface="Comic Sans MS" pitchFamily="66" charset="0"/>
              </a:rPr>
              <a:t>uch</a:t>
            </a:r>
            <a:r>
              <a:rPr lang="en-US" sz="3000" b="1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–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Anticipating the budget will 	be cut, so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i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t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is “padded” by the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amount 	of 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the anticipated cut.</a:t>
            </a:r>
          </a:p>
          <a:p>
            <a:pPr marL="635000" lvl="2">
              <a:lnSpc>
                <a:spcPct val="105000"/>
              </a:lnSpc>
              <a:spcBef>
                <a:spcPct val="5000"/>
              </a:spcBef>
              <a:tabLst>
                <a:tab pos="914400" algn="l"/>
                <a:tab pos="1260475" algn="l"/>
              </a:tabLst>
            </a:pPr>
            <a:endParaRPr lang="en-US" sz="1800" dirty="0">
              <a:solidFill>
                <a:srgbClr val="FFFFFF"/>
              </a:solidFill>
              <a:latin typeface="Comic Sans MS" pitchFamily="66" charset="0"/>
            </a:endParaRPr>
          </a:p>
          <a:p>
            <a:pPr marL="635000" lvl="2">
              <a:lnSpc>
                <a:spcPct val="105000"/>
              </a:lnSpc>
              <a:spcBef>
                <a:spcPct val="5000"/>
              </a:spcBef>
              <a:tabLst>
                <a:tab pos="914400" algn="l"/>
                <a:tab pos="1260475" algn="l"/>
              </a:tabLst>
            </a:pPr>
            <a:r>
              <a:rPr lang="en-US" sz="3000" dirty="0" smtClean="0">
                <a:solidFill>
                  <a:srgbClr val="FFFF00"/>
                </a:solidFill>
                <a:latin typeface="Comic Sans MS" pitchFamily="66" charset="0"/>
              </a:rPr>
              <a:t>	The 1</a:t>
            </a:r>
            <a:r>
              <a:rPr lang="en-US" sz="3000" baseline="30000" dirty="0" smtClean="0">
                <a:solidFill>
                  <a:srgbClr val="FFFF00"/>
                </a:solidFill>
                <a:latin typeface="Comic Sans MS" pitchFamily="66" charset="0"/>
              </a:rPr>
              <a:t>st</a:t>
            </a:r>
            <a:r>
              <a:rPr lang="en-US" sz="3000" dirty="0" smtClean="0">
                <a:solidFill>
                  <a:srgbClr val="FFFF00"/>
                </a:solidFill>
                <a:latin typeface="Comic Sans MS" pitchFamily="66" charset="0"/>
              </a:rPr>
              <a:t> approach exposes a level of inexperience and the 2</a:t>
            </a:r>
            <a:r>
              <a:rPr lang="en-US" sz="3000" baseline="30000" dirty="0" smtClean="0">
                <a:solidFill>
                  <a:srgbClr val="FFFF00"/>
                </a:solidFill>
                <a:latin typeface="Comic Sans MS" pitchFamily="66" charset="0"/>
              </a:rPr>
              <a:t>nd</a:t>
            </a:r>
            <a:r>
              <a:rPr lang="en-US" sz="3000" dirty="0" smtClean="0">
                <a:solidFill>
                  <a:srgbClr val="FFFF00"/>
                </a:solidFill>
                <a:latin typeface="Comic Sans MS" pitchFamily="66" charset="0"/>
              </a:rPr>
              <a:t> is just dishonest!</a:t>
            </a:r>
            <a:endParaRPr lang="en-US" sz="3000" dirty="0">
              <a:solidFill>
                <a:srgbClr val="FFFF00"/>
              </a:solidFill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5000"/>
              </a:spcBef>
              <a:buClr>
                <a:srgbClr val="C00000"/>
              </a:buClr>
              <a:buFont typeface="Wingdings" pitchFamily="2" charset="2"/>
              <a:buChar char="§"/>
              <a:tabLst>
                <a:tab pos="1260475" algn="l"/>
              </a:tabLst>
            </a:pP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0" y="533400"/>
            <a:ext cx="88392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</a:pPr>
            <a:r>
              <a:rPr lang="en-US" sz="3000">
                <a:latin typeface="Comic Sans MS" pitchFamily="66" charset="0"/>
              </a:rPr>
              <a:t> </a:t>
            </a:r>
            <a:endParaRPr lang="en-US" sz="2800">
              <a:latin typeface="Comic Sans MS" pitchFamily="66" charset="0"/>
            </a:endParaRPr>
          </a:p>
        </p:txBody>
      </p:sp>
      <p:sp>
        <p:nvSpPr>
          <p:cNvPr id="39940" name="Rounded Rectangle 4"/>
          <p:cNvSpPr>
            <a:spLocks noChangeArrowheads="1"/>
          </p:cNvSpPr>
          <p:nvPr/>
        </p:nvSpPr>
        <p:spPr bwMode="auto">
          <a:xfrm>
            <a:off x="76200" y="76200"/>
            <a:ext cx="8991600" cy="6248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571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vl="1">
              <a:lnSpc>
                <a:spcPct val="105000"/>
              </a:lnSpc>
              <a:spcBef>
                <a:spcPct val="5000"/>
              </a:spcBef>
              <a:buClr>
                <a:srgbClr val="C00000"/>
              </a:buClr>
              <a:tabLst>
                <a:tab pos="1260475" algn="l"/>
              </a:tabLst>
            </a:pP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Budget novices often make one of two common mistakes by budgeting:</a:t>
            </a:r>
          </a:p>
          <a:p>
            <a:pPr lvl="2" indent="-342900">
              <a:lnSpc>
                <a:spcPct val="105000"/>
              </a:lnSpc>
              <a:spcBef>
                <a:spcPct val="5000"/>
              </a:spcBef>
              <a:buFont typeface="Arial" charset="0"/>
              <a:buChar char="•"/>
              <a:tabLst>
                <a:tab pos="1260475" algn="l"/>
              </a:tabLst>
            </a:pPr>
            <a:r>
              <a:rPr lang="en-US" sz="3000" b="1" u="sng" dirty="0">
                <a:solidFill>
                  <a:srgbClr val="FFFFFF"/>
                </a:solidFill>
                <a:latin typeface="Comic Sans MS" pitchFamily="66" charset="0"/>
              </a:rPr>
              <a:t>Too Little</a:t>
            </a:r>
            <a:r>
              <a:rPr lang="en-US" sz="3000" b="1" dirty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– Believing the proposal has a better chance of being funded if it is inexpensive.     </a:t>
            </a:r>
            <a:r>
              <a:rPr lang="en-US" sz="3000" b="1" dirty="0">
                <a:solidFill>
                  <a:srgbClr val="FFFF00"/>
                </a:solidFill>
                <a:latin typeface="Comic Sans MS" pitchFamily="66" charset="0"/>
              </a:rPr>
              <a:t>OR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 </a:t>
            </a:r>
          </a:p>
          <a:p>
            <a:pPr marL="635000" lvl="2" indent="279400">
              <a:lnSpc>
                <a:spcPct val="105000"/>
              </a:lnSpc>
              <a:spcBef>
                <a:spcPct val="5000"/>
              </a:spcBef>
              <a:buFont typeface="Arial" charset="0"/>
              <a:buChar char="•"/>
              <a:tabLst>
                <a:tab pos="914400" algn="l"/>
                <a:tab pos="1260475" algn="l"/>
              </a:tabLst>
            </a:pPr>
            <a:r>
              <a:rPr lang="en-US" sz="3000" b="1" u="sng" dirty="0">
                <a:solidFill>
                  <a:srgbClr val="FFFFFF"/>
                </a:solidFill>
                <a:latin typeface="Comic Sans MS" pitchFamily="66" charset="0"/>
              </a:rPr>
              <a:t>Too Much</a:t>
            </a:r>
            <a:r>
              <a:rPr lang="en-US" sz="3000" b="1" dirty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– Anticipating the budget will 	be cut, so it is “padded” by the amount 	of the anticipated cut.</a:t>
            </a:r>
          </a:p>
          <a:p>
            <a:pPr marL="635000" lvl="2">
              <a:lnSpc>
                <a:spcPct val="105000"/>
              </a:lnSpc>
              <a:spcBef>
                <a:spcPct val="5000"/>
              </a:spcBef>
              <a:tabLst>
                <a:tab pos="914400" algn="l"/>
                <a:tab pos="1260475" algn="l"/>
              </a:tabLst>
            </a:pPr>
            <a:endParaRPr lang="en-US" sz="1200" dirty="0">
              <a:solidFill>
                <a:srgbClr val="FFFFFF"/>
              </a:solidFill>
              <a:latin typeface="Comic Sans MS" pitchFamily="66" charset="0"/>
            </a:endParaRPr>
          </a:p>
          <a:p>
            <a:pPr marL="635000" lvl="2" algn="ctr">
              <a:lnSpc>
                <a:spcPct val="105000"/>
              </a:lnSpc>
              <a:spcBef>
                <a:spcPct val="5000"/>
              </a:spcBef>
              <a:tabLst>
                <a:tab pos="914400" algn="l"/>
                <a:tab pos="1260475" algn="l"/>
              </a:tabLst>
            </a:pPr>
            <a:r>
              <a:rPr lang="en-US" sz="3000" dirty="0" smtClean="0">
                <a:solidFill>
                  <a:srgbClr val="FFFF00"/>
                </a:solidFill>
                <a:latin typeface="Comic Sans MS" pitchFamily="66" charset="0"/>
              </a:rPr>
              <a:t>Both strategies often backfire because experienced PMs know what resources are required to complete a project!</a:t>
            </a:r>
            <a:endParaRPr lang="en-US" sz="3000" dirty="0">
              <a:solidFill>
                <a:srgbClr val="FFFF00"/>
              </a:solidFill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5000"/>
              </a:spcBef>
              <a:buClr>
                <a:srgbClr val="C00000"/>
              </a:buClr>
              <a:buFont typeface="Wingdings" pitchFamily="2" charset="2"/>
              <a:buChar char="§"/>
              <a:tabLst>
                <a:tab pos="1260475" algn="l"/>
              </a:tabLst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-304800" y="387337"/>
            <a:ext cx="9525000" cy="117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b="1" u="sng" dirty="0" smtClean="0">
                <a:solidFill>
                  <a:srgbClr val="C00000"/>
                </a:solidFill>
                <a:latin typeface="Comic Sans MS" pitchFamily="66" charset="0"/>
              </a:rPr>
              <a:t>Dilemma</a:t>
            </a:r>
            <a:r>
              <a:rPr lang="en-US" sz="2800" dirty="0" smtClean="0">
                <a:latin typeface="Comic Sans MS" pitchFamily="66" charset="0"/>
              </a:rPr>
              <a:t>: 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The PM offers </a:t>
            </a:r>
            <a:r>
              <a:rPr lang="en-US" sz="2800" dirty="0">
                <a:latin typeface="Comic Sans MS" pitchFamily="66" charset="0"/>
              </a:rPr>
              <a:t>to </a:t>
            </a:r>
            <a:r>
              <a:rPr lang="en-US" sz="2800" dirty="0" smtClean="0">
                <a:latin typeface="Comic Sans MS" pitchFamily="66" charset="0"/>
              </a:rPr>
              <a:t>fund </a:t>
            </a:r>
            <a:r>
              <a:rPr lang="en-US" sz="2800" dirty="0">
                <a:latin typeface="Comic Sans MS" pitchFamily="66" charset="0"/>
              </a:rPr>
              <a:t>your </a:t>
            </a:r>
            <a:r>
              <a:rPr lang="en-US" sz="2800" dirty="0" smtClean="0">
                <a:latin typeface="Comic Sans MS" pitchFamily="66" charset="0"/>
              </a:rPr>
              <a:t>project, but at </a:t>
            </a:r>
            <a:r>
              <a:rPr lang="en-US" sz="2800" dirty="0">
                <a:latin typeface="Comic Sans MS" pitchFamily="66" charset="0"/>
              </a:rPr>
              <a:t>a </a:t>
            </a:r>
            <a:r>
              <a:rPr lang="en-US" sz="2800" dirty="0" smtClean="0">
                <a:latin typeface="Comic Sans MS" pitchFamily="66" charset="0"/>
              </a:rPr>
              <a:t>significantly reduced level. What do you do?</a:t>
            </a:r>
          </a:p>
          <a:p>
            <a:pPr lvl="1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endParaRPr lang="en-US" sz="1000" dirty="0" smtClean="0">
              <a:latin typeface="Comic Sans MS" pitchFamily="66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228600" y="1851819"/>
            <a:ext cx="8229600" cy="3154362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4300" lvl="1" indent="342900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After you stop celebrating (enjoy the moment), you only have two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choices.  Sorry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, just saying yes isn’t one of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them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!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  </a:t>
            </a:r>
            <a:endParaRPr lang="en-US" sz="28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-304800" y="387337"/>
            <a:ext cx="9525000" cy="117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b="1" u="sng" dirty="0" smtClean="0">
                <a:solidFill>
                  <a:srgbClr val="C00000"/>
                </a:solidFill>
                <a:latin typeface="Comic Sans MS" pitchFamily="66" charset="0"/>
              </a:rPr>
              <a:t>Dilemma</a:t>
            </a:r>
            <a:r>
              <a:rPr lang="en-US" sz="2800" dirty="0" smtClean="0">
                <a:latin typeface="Comic Sans MS" pitchFamily="66" charset="0"/>
              </a:rPr>
              <a:t>: 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The PM offers </a:t>
            </a:r>
            <a:r>
              <a:rPr lang="en-US" sz="2800" dirty="0">
                <a:latin typeface="Comic Sans MS" pitchFamily="66" charset="0"/>
              </a:rPr>
              <a:t>to </a:t>
            </a:r>
            <a:r>
              <a:rPr lang="en-US" sz="2800" dirty="0" smtClean="0">
                <a:latin typeface="Comic Sans MS" pitchFamily="66" charset="0"/>
              </a:rPr>
              <a:t>fund </a:t>
            </a:r>
            <a:r>
              <a:rPr lang="en-US" sz="2800" dirty="0">
                <a:latin typeface="Comic Sans MS" pitchFamily="66" charset="0"/>
              </a:rPr>
              <a:t>your </a:t>
            </a:r>
            <a:r>
              <a:rPr lang="en-US" sz="2800" dirty="0" smtClean="0">
                <a:latin typeface="Comic Sans MS" pitchFamily="66" charset="0"/>
              </a:rPr>
              <a:t>project, but at </a:t>
            </a:r>
            <a:r>
              <a:rPr lang="en-US" sz="2800" dirty="0">
                <a:latin typeface="Comic Sans MS" pitchFamily="66" charset="0"/>
              </a:rPr>
              <a:t>a </a:t>
            </a:r>
            <a:r>
              <a:rPr lang="en-US" sz="2800" dirty="0" smtClean="0">
                <a:latin typeface="Comic Sans MS" pitchFamily="66" charset="0"/>
              </a:rPr>
              <a:t>significantly reduced level. What do you do?</a:t>
            </a:r>
          </a:p>
          <a:p>
            <a:pPr lvl="1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endParaRPr lang="en-US" sz="1000" dirty="0" smtClean="0">
              <a:latin typeface="Comic Sans MS" pitchFamily="66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228600" y="1561506"/>
            <a:ext cx="8534400" cy="4610694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lvl="2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The scope of work should be adjusted consistent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with 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the budget reduction </a:t>
            </a:r>
            <a:r>
              <a:rPr lang="en-US" sz="2800" dirty="0">
                <a:solidFill>
                  <a:srgbClr val="FFFF00"/>
                </a:solidFill>
                <a:latin typeface="Comic Sans MS" pitchFamily="66" charset="0"/>
              </a:rPr>
              <a:t>(less work) </a:t>
            </a:r>
            <a:r>
              <a:rPr lang="en-US" sz="2600" dirty="0" smtClean="0">
                <a:solidFill>
                  <a:srgbClr val="FFFFFF"/>
                </a:solidFill>
                <a:latin typeface="Comic Sans MS" pitchFamily="66" charset="0"/>
              </a:rPr>
              <a:t>				</a:t>
            </a:r>
            <a:r>
              <a:rPr lang="en-US" sz="3000" dirty="0" smtClean="0">
                <a:solidFill>
                  <a:srgbClr val="FFFFFF"/>
                </a:solidFill>
                <a:latin typeface="Comic Sans MS" pitchFamily="66" charset="0"/>
              </a:rPr>
              <a:t>      </a:t>
            </a:r>
            <a:r>
              <a:rPr lang="en-US" sz="3000" b="1" dirty="0" smtClean="0">
                <a:solidFill>
                  <a:srgbClr val="FFFFFF"/>
                </a:solidFill>
                <a:latin typeface="Comic Sans MS" pitchFamily="66" charset="0"/>
              </a:rPr>
              <a:t>OR</a:t>
            </a:r>
            <a:endParaRPr lang="en-US" sz="400" b="1" u="sng" dirty="0">
              <a:solidFill>
                <a:srgbClr val="FFFFFF"/>
              </a:solidFill>
              <a:latin typeface="Comic Sans MS" pitchFamily="66" charset="0"/>
            </a:endParaRPr>
          </a:p>
          <a:p>
            <a:pPr marL="520700" lvl="2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V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oluntary 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cost-sharing or “other </a:t>
            </a:r>
            <a:r>
              <a:rPr lang="en-US" sz="2800" dirty="0" smtClean="0">
                <a:solidFill>
                  <a:srgbClr val="FFFFFF"/>
                </a:solidFill>
                <a:latin typeface="Comic Sans MS" pitchFamily="66" charset="0"/>
              </a:rPr>
              <a:t>contributions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” should be identified </a:t>
            </a:r>
            <a:r>
              <a:rPr lang="en-US" sz="2800" dirty="0">
                <a:solidFill>
                  <a:srgbClr val="FFFF00"/>
                </a:solidFill>
                <a:latin typeface="Comic Sans MS" pitchFamily="66" charset="0"/>
              </a:rPr>
              <a:t>(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more resources)</a:t>
            </a:r>
            <a:endParaRPr lang="en-US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5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Comic Sans MS" pitchFamily="66" charset="0"/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-304800" y="387337"/>
            <a:ext cx="9525000" cy="117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2800" b="1" u="sng" dirty="0" smtClean="0">
                <a:solidFill>
                  <a:srgbClr val="C00000"/>
                </a:solidFill>
                <a:latin typeface="Comic Sans MS" pitchFamily="66" charset="0"/>
              </a:rPr>
              <a:t>Dilemma</a:t>
            </a:r>
            <a:r>
              <a:rPr lang="en-US" sz="2800" dirty="0" smtClean="0">
                <a:latin typeface="Comic Sans MS" pitchFamily="66" charset="0"/>
              </a:rPr>
              <a:t>: 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The PM offers </a:t>
            </a:r>
            <a:r>
              <a:rPr lang="en-US" sz="2800" dirty="0">
                <a:latin typeface="Comic Sans MS" pitchFamily="66" charset="0"/>
              </a:rPr>
              <a:t>to </a:t>
            </a:r>
            <a:r>
              <a:rPr lang="en-US" sz="2800" dirty="0" smtClean="0">
                <a:latin typeface="Comic Sans MS" pitchFamily="66" charset="0"/>
              </a:rPr>
              <a:t>fund </a:t>
            </a:r>
            <a:r>
              <a:rPr lang="en-US" sz="2800" dirty="0">
                <a:latin typeface="Comic Sans MS" pitchFamily="66" charset="0"/>
              </a:rPr>
              <a:t>your </a:t>
            </a:r>
            <a:r>
              <a:rPr lang="en-US" sz="2800" dirty="0" smtClean="0">
                <a:latin typeface="Comic Sans MS" pitchFamily="66" charset="0"/>
              </a:rPr>
              <a:t>project, but at </a:t>
            </a:r>
            <a:r>
              <a:rPr lang="en-US" sz="2800" dirty="0">
                <a:latin typeface="Comic Sans MS" pitchFamily="66" charset="0"/>
              </a:rPr>
              <a:t>a </a:t>
            </a:r>
            <a:r>
              <a:rPr lang="en-US" sz="2800" dirty="0" smtClean="0">
                <a:latin typeface="Comic Sans MS" pitchFamily="66" charset="0"/>
              </a:rPr>
              <a:t>significantly reduced level. What do you do?</a:t>
            </a:r>
          </a:p>
          <a:p>
            <a:pPr lvl="1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endParaRPr lang="en-US" sz="1000" dirty="0" smtClean="0">
              <a:latin typeface="Comic Sans MS" pitchFamily="66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228600" y="1851819"/>
            <a:ext cx="8229600" cy="3154362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3000" dirty="0">
                <a:solidFill>
                  <a:srgbClr val="FFFFFF"/>
                </a:solidFill>
                <a:latin typeface="Comic Sans MS" pitchFamily="66" charset="0"/>
              </a:rPr>
              <a:t>To do otherwise casts doubt on the accuracy/integrity of your original budget!  </a:t>
            </a:r>
          </a:p>
          <a:p>
            <a:pPr lvl="1" algn="ctr">
              <a:lnSpc>
                <a:spcPct val="105000"/>
              </a:lnSpc>
              <a:spcBef>
                <a:spcPct val="10000"/>
              </a:spcBef>
              <a:buClr>
                <a:srgbClr val="C00000"/>
              </a:buClr>
              <a:tabLst>
                <a:tab pos="804863" algn="l"/>
                <a:tab pos="1260475" algn="l"/>
              </a:tabLst>
              <a:defRPr/>
            </a:pPr>
            <a:r>
              <a:rPr lang="en-US" sz="3000" b="1" u="sng" dirty="0">
                <a:solidFill>
                  <a:srgbClr val="FFFF00"/>
                </a:solidFill>
                <a:latin typeface="Comic Sans MS" pitchFamily="66" charset="0"/>
              </a:rPr>
              <a:t>And on you</a:t>
            </a:r>
            <a:r>
              <a:rPr lang="en-US" sz="3000" b="1" dirty="0">
                <a:solidFill>
                  <a:srgbClr val="FFFF00"/>
                </a:solidFill>
                <a:latin typeface="Comic Sans MS" pitchFamily="66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6105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304800" y="152400"/>
            <a:ext cx="9296400" cy="1676400"/>
            <a:chOff x="192" y="-86"/>
            <a:chExt cx="5856" cy="1056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192" y="-86"/>
              <a:ext cx="5328" cy="989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  <a:defRPr/>
              </a:pP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“The greatest of all faults is to be conscious of none</a:t>
              </a: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.”                                                           					</a:t>
              </a:r>
              <a:r>
                <a:rPr lang="en-US" sz="2600" dirty="0" smtClean="0">
                  <a:solidFill>
                    <a:srgbClr val="FFFFFF"/>
                  </a:solidFill>
                  <a:latin typeface="Comic Sans MS" pitchFamily="66" charset="0"/>
                </a:rPr>
                <a:t>Thomas </a:t>
              </a:r>
              <a:r>
                <a:rPr lang="en-US" sz="2600" dirty="0">
                  <a:solidFill>
                    <a:srgbClr val="FFFFFF"/>
                  </a:solidFill>
                  <a:latin typeface="Comic Sans MS" pitchFamily="66" charset="0"/>
                </a:rPr>
                <a:t>Carlyle</a:t>
              </a:r>
            </a:p>
          </p:txBody>
        </p:sp>
        <p:sp>
          <p:nvSpPr>
            <p:cNvPr id="41992" name="Text Box 4"/>
            <p:cNvSpPr txBox="1">
              <a:spLocks noChangeArrowheads="1"/>
            </p:cNvSpPr>
            <p:nvPr/>
          </p:nvSpPr>
          <p:spPr bwMode="auto">
            <a:xfrm>
              <a:off x="4224" y="720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793606" name="Text Box 6"/>
          <p:cNvSpPr txBox="1">
            <a:spLocks noChangeArrowheads="1"/>
          </p:cNvSpPr>
          <p:nvPr/>
        </p:nvSpPr>
        <p:spPr bwMode="auto">
          <a:xfrm>
            <a:off x="0" y="1995488"/>
            <a:ext cx="9144000" cy="617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 lvl="1" indent="223838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111125" algn="l"/>
                <a:tab pos="804863" algn="l"/>
                <a:tab pos="1541463" algn="l"/>
              </a:tabLst>
            </a:pP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#8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: Criticism from trusted sources can be quite useful!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r>
              <a:rPr lang="en-US" sz="2800" dirty="0">
                <a:latin typeface="Comic Sans MS" pitchFamily="66" charset="0"/>
              </a:rPr>
              <a:t>Get the </a:t>
            </a:r>
            <a:r>
              <a:rPr lang="en-US" sz="2800" u="sng" dirty="0">
                <a:latin typeface="Comic Sans MS" pitchFamily="66" charset="0"/>
              </a:rPr>
              <a:t>right</a:t>
            </a:r>
            <a:r>
              <a:rPr lang="en-US" sz="2800" dirty="0">
                <a:latin typeface="Comic Sans MS" pitchFamily="66" charset="0"/>
              </a:rPr>
              <a:t> colleagues to review and critique your proposal before it is submitted: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257300" algn="l"/>
                <a:tab pos="1541463" algn="l"/>
              </a:tabLst>
            </a:pP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600" dirty="0">
                <a:latin typeface="Comic Sans MS" pitchFamily="66" charset="0"/>
              </a:rPr>
              <a:t>Allow time for this in your proposal </a:t>
            </a:r>
            <a:r>
              <a:rPr lang="en-US" sz="2600" dirty="0" smtClean="0">
                <a:latin typeface="Comic Sans MS" pitchFamily="66" charset="0"/>
              </a:rPr>
              <a:t>timeline. </a:t>
            </a:r>
            <a:endParaRPr lang="en-US" sz="2600" dirty="0"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541463" algn="l"/>
              </a:tabLst>
            </a:pPr>
            <a:r>
              <a:rPr lang="en-US" sz="2600" dirty="0">
                <a:latin typeface="Comic Sans MS" pitchFamily="66" charset="0"/>
              </a:rPr>
              <a:t>  Value their input </a:t>
            </a:r>
            <a:r>
              <a:rPr lang="en-US" sz="2600" u="sng" dirty="0" smtClean="0">
                <a:latin typeface="Comic Sans MS" pitchFamily="66" charset="0"/>
              </a:rPr>
              <a:t>but</a:t>
            </a:r>
            <a:r>
              <a:rPr lang="en-US" sz="2600" dirty="0" smtClean="0">
                <a:latin typeface="Comic Sans MS" pitchFamily="66" charset="0"/>
              </a:rPr>
              <a:t> </a:t>
            </a:r>
            <a:r>
              <a:rPr lang="en-US" sz="26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“Run it through your </a:t>
            </a:r>
            <a:r>
              <a:rPr lang="en-US" sz="26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sifter.” </a:t>
            </a:r>
            <a:endParaRPr lang="en-US" sz="2600" u="sng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541463" algn="l"/>
              </a:tabLst>
            </a:pPr>
            <a:r>
              <a:rPr lang="en-US" sz="2600" dirty="0" smtClean="0">
                <a:latin typeface="Comic Sans MS" pitchFamily="66" charset="0"/>
              </a:rPr>
              <a:t>  </a:t>
            </a:r>
            <a:r>
              <a:rPr lang="en-US" sz="2600" u="sng" dirty="0" smtClean="0">
                <a:latin typeface="Comic Sans MS" pitchFamily="66" charset="0"/>
              </a:rPr>
              <a:t>Remember</a:t>
            </a:r>
            <a:r>
              <a:rPr lang="en-US" sz="2600" dirty="0" smtClean="0">
                <a:latin typeface="Comic Sans MS" pitchFamily="66" charset="0"/>
              </a:rPr>
              <a:t> - It’s </a:t>
            </a:r>
            <a:r>
              <a:rPr lang="en-US" sz="2600" dirty="0">
                <a:latin typeface="Comic Sans MS" pitchFamily="66" charset="0"/>
              </a:rPr>
              <a:t>your proposal! </a:t>
            </a:r>
          </a:p>
          <a:p>
            <a:pPr lvl="2">
              <a:lnSpc>
                <a:spcPct val="105000"/>
              </a:lnSpc>
              <a:spcBef>
                <a:spcPct val="30000"/>
              </a:spcBef>
              <a:buFont typeface="Wingdings" pitchFamily="2" charset="2"/>
              <a:buChar char="§"/>
              <a:tabLst>
                <a:tab pos="804863" algn="l"/>
                <a:tab pos="1541463" algn="l"/>
              </a:tabLst>
            </a:pPr>
            <a:r>
              <a:rPr lang="en-US" sz="2600" dirty="0">
                <a:latin typeface="Comic Sans MS" pitchFamily="66" charset="0"/>
              </a:rPr>
              <a:t>  Decide whether/how to </a:t>
            </a:r>
            <a:r>
              <a:rPr lang="en-US" sz="2600" dirty="0" smtClean="0">
                <a:latin typeface="Comic Sans MS" pitchFamily="66" charset="0"/>
              </a:rPr>
              <a:t>incorporate their input.</a:t>
            </a:r>
            <a:endParaRPr lang="en-US" sz="2600" dirty="0">
              <a:latin typeface="Comic Sans MS" pitchFamily="66" charset="0"/>
            </a:endParaRPr>
          </a:p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endParaRPr lang="en-US" sz="2800" dirty="0">
              <a:latin typeface="Comic Sans MS" pitchFamily="66" charset="0"/>
            </a:endParaRPr>
          </a:p>
          <a:p>
            <a:pPr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304800" y="152400"/>
            <a:ext cx="9296400" cy="1676400"/>
            <a:chOff x="192" y="-86"/>
            <a:chExt cx="5856" cy="1056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192" y="-86"/>
              <a:ext cx="5328" cy="956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  <a:defRPr/>
              </a:pP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“A good plan executed </a:t>
              </a: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now </a:t>
              </a: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is far better than a perfect plan executed next week.”</a:t>
              </a:r>
            </a:p>
            <a:p>
              <a:pPr>
                <a:spcBef>
                  <a:spcPct val="10000"/>
                </a:spcBef>
                <a:defRPr/>
              </a:pPr>
              <a:r>
                <a:rPr lang="en-US" sz="2400" dirty="0">
                  <a:solidFill>
                    <a:srgbClr val="FFFF00"/>
                  </a:solidFill>
                  <a:latin typeface="Comic Sans MS" pitchFamily="66" charset="0"/>
                </a:rPr>
                <a:t>                                                            </a:t>
              </a:r>
              <a:r>
                <a:rPr lang="en-US" sz="2600" dirty="0">
                  <a:solidFill>
                    <a:srgbClr val="FFFFFF"/>
                  </a:solidFill>
                  <a:latin typeface="Comic Sans MS" pitchFamily="66" charset="0"/>
                </a:rPr>
                <a:t>George S. Patton</a:t>
              </a:r>
            </a:p>
          </p:txBody>
        </p:sp>
        <p:sp>
          <p:nvSpPr>
            <p:cNvPr id="43014" name="Text Box 4"/>
            <p:cNvSpPr txBox="1">
              <a:spLocks noChangeArrowheads="1"/>
            </p:cNvSpPr>
            <p:nvPr/>
          </p:nvSpPr>
          <p:spPr bwMode="auto">
            <a:xfrm>
              <a:off x="4224" y="720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1767007"/>
            <a:ext cx="8686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#9: When the time comes to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push 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the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button, 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submit your proposal even if it isn’t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perfect and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then leave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it for a while.  </a:t>
            </a:r>
            <a:endParaRPr lang="en-US" sz="34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838200" y="3810001"/>
            <a:ext cx="7315200" cy="2209800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4163"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804863" algn="l"/>
                <a:tab pos="1541463" algn="l"/>
              </a:tabLst>
            </a:pPr>
            <a:r>
              <a:rPr lang="en-US" sz="3400" u="sng" dirty="0" smtClean="0">
                <a:solidFill>
                  <a:srgbClr val="FFFFFF"/>
                </a:solidFill>
                <a:latin typeface="Comic Sans MS" pitchFamily="66" charset="0"/>
              </a:rPr>
              <a:t>Old Saying</a:t>
            </a:r>
            <a:r>
              <a:rPr lang="en-US" sz="3400" dirty="0" smtClean="0">
                <a:solidFill>
                  <a:srgbClr val="FFFFFF"/>
                </a:solidFill>
                <a:latin typeface="Comic Sans MS" pitchFamily="66" charset="0"/>
              </a:rPr>
              <a:t>: If </a:t>
            </a:r>
            <a:r>
              <a:rPr lang="en-US" sz="3400" dirty="0">
                <a:solidFill>
                  <a:srgbClr val="FFFFFF"/>
                </a:solidFill>
                <a:latin typeface="Comic Sans MS" pitchFamily="66" charset="0"/>
              </a:rPr>
              <a:t>you wait until you can afford to have children, you’ll never have </a:t>
            </a:r>
            <a:r>
              <a:rPr lang="en-US" sz="3400" dirty="0" smtClean="0">
                <a:solidFill>
                  <a:srgbClr val="FFFFFF"/>
                </a:solidFill>
                <a:latin typeface="Comic Sans MS" pitchFamily="66" charset="0"/>
              </a:rPr>
              <a:t>them!  </a:t>
            </a:r>
            <a:endParaRPr lang="en-US" sz="34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304800" y="152400"/>
            <a:ext cx="9296400" cy="1676400"/>
            <a:chOff x="192" y="-86"/>
            <a:chExt cx="5856" cy="1056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192" y="-86"/>
              <a:ext cx="5328" cy="956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  <a:defRPr/>
              </a:pP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“A good plan executed </a:t>
              </a: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now </a:t>
              </a: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is far better than a perfect plan executed next week.”</a:t>
              </a:r>
            </a:p>
            <a:p>
              <a:pPr>
                <a:spcBef>
                  <a:spcPct val="10000"/>
                </a:spcBef>
                <a:defRPr/>
              </a:pPr>
              <a:r>
                <a:rPr lang="en-US" sz="2400" dirty="0">
                  <a:solidFill>
                    <a:srgbClr val="FFFF00"/>
                  </a:solidFill>
                  <a:latin typeface="Comic Sans MS" pitchFamily="66" charset="0"/>
                </a:rPr>
                <a:t>                                                            </a:t>
              </a:r>
              <a:r>
                <a:rPr lang="en-US" sz="2600" dirty="0">
                  <a:solidFill>
                    <a:srgbClr val="FFFFFF"/>
                  </a:solidFill>
                  <a:latin typeface="Comic Sans MS" pitchFamily="66" charset="0"/>
                </a:rPr>
                <a:t>George S. Patton</a:t>
              </a:r>
            </a:p>
          </p:txBody>
        </p:sp>
        <p:sp>
          <p:nvSpPr>
            <p:cNvPr id="43014" name="Text Box 4"/>
            <p:cNvSpPr txBox="1">
              <a:spLocks noChangeArrowheads="1"/>
            </p:cNvSpPr>
            <p:nvPr/>
          </p:nvSpPr>
          <p:spPr bwMode="auto">
            <a:xfrm>
              <a:off x="4224" y="720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-45720" y="3474562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1767007"/>
            <a:ext cx="8686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#9: When the time comes to push the button, submit your proposal even if it isn’t perfect and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then leave 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it for a while. 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838200" y="3810001"/>
            <a:ext cx="7315200" cy="2209800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3038" lvl="1" algn="ctr">
              <a:lnSpc>
                <a:spcPct val="105000"/>
              </a:lnSpc>
              <a:spcBef>
                <a:spcPct val="30000"/>
              </a:spcBef>
              <a:buClr>
                <a:srgbClr val="C00000"/>
              </a:buClr>
              <a:tabLst>
                <a:tab pos="284163" algn="l"/>
                <a:tab pos="346075" algn="l"/>
                <a:tab pos="804863" algn="l"/>
                <a:tab pos="1541463" algn="l"/>
              </a:tabLst>
            </a:pPr>
            <a:r>
              <a:rPr lang="en-US" sz="3400" dirty="0">
                <a:solidFill>
                  <a:srgbClr val="FFFFFF"/>
                </a:solidFill>
                <a:latin typeface="Comic Sans MS" pitchFamily="66" charset="0"/>
              </a:rPr>
              <a:t>Likewise, if you wait till </a:t>
            </a:r>
            <a:r>
              <a:rPr lang="en-US" sz="3400" dirty="0" smtClean="0">
                <a:solidFill>
                  <a:srgbClr val="FFFFFF"/>
                </a:solidFill>
                <a:latin typeface="Comic Sans MS" pitchFamily="66" charset="0"/>
              </a:rPr>
              <a:t>your </a:t>
            </a:r>
            <a:r>
              <a:rPr lang="en-US" sz="3400" dirty="0">
                <a:solidFill>
                  <a:srgbClr val="FFFFFF"/>
                </a:solidFill>
                <a:latin typeface="Comic Sans MS" pitchFamily="66" charset="0"/>
              </a:rPr>
              <a:t>proposal is perfect, you’ll never submit one.</a:t>
            </a:r>
          </a:p>
        </p:txBody>
      </p:sp>
    </p:spTree>
    <p:extLst>
      <p:ext uri="{BB962C8B-B14F-4D97-AF65-F5344CB8AC3E}">
        <p14:creationId xmlns:p14="http://schemas.microsoft.com/office/powerpoint/2010/main" val="27300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304800" y="152400"/>
            <a:ext cx="9296400" cy="1676400"/>
            <a:chOff x="192" y="-86"/>
            <a:chExt cx="5856" cy="1056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192" y="-86"/>
              <a:ext cx="5328" cy="956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  <a:defRPr/>
              </a:pP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“A good plan executed </a:t>
              </a: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now </a:t>
              </a: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is far better than a perfect plan executed next week.”</a:t>
              </a:r>
            </a:p>
            <a:p>
              <a:pPr>
                <a:spcBef>
                  <a:spcPct val="10000"/>
                </a:spcBef>
                <a:defRPr/>
              </a:pPr>
              <a:r>
                <a:rPr lang="en-US" sz="2400" dirty="0">
                  <a:solidFill>
                    <a:srgbClr val="FFFF00"/>
                  </a:solidFill>
                  <a:latin typeface="Comic Sans MS" pitchFamily="66" charset="0"/>
                </a:rPr>
                <a:t>                                                            </a:t>
              </a:r>
              <a:r>
                <a:rPr lang="en-US" sz="2600" dirty="0">
                  <a:solidFill>
                    <a:srgbClr val="FFFFFF"/>
                  </a:solidFill>
                  <a:latin typeface="Comic Sans MS" pitchFamily="66" charset="0"/>
                </a:rPr>
                <a:t>George S. Patton</a:t>
              </a:r>
            </a:p>
          </p:txBody>
        </p:sp>
        <p:sp>
          <p:nvSpPr>
            <p:cNvPr id="43014" name="Text Box 4"/>
            <p:cNvSpPr txBox="1">
              <a:spLocks noChangeArrowheads="1"/>
            </p:cNvSpPr>
            <p:nvPr/>
          </p:nvSpPr>
          <p:spPr bwMode="auto">
            <a:xfrm>
              <a:off x="4224" y="720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76200" y="3509963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1767007"/>
            <a:ext cx="8686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#9: When the time comes to push the button, submit your proposal even if it isn’t perfect and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then leave 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it for a while. 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838200" y="3810001"/>
            <a:ext cx="7315200" cy="2209800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804863" algn="l"/>
                <a:tab pos="1541463" algn="l"/>
              </a:tabLst>
            </a:pPr>
            <a:r>
              <a:rPr lang="en-US" sz="3400" dirty="0">
                <a:solidFill>
                  <a:srgbClr val="FFFFFF"/>
                </a:solidFill>
                <a:latin typeface="Comic Sans MS" pitchFamily="66" charset="0"/>
              </a:rPr>
              <a:t>And, if you never submit </a:t>
            </a:r>
            <a:r>
              <a:rPr lang="en-US" sz="3400" dirty="0" smtClean="0">
                <a:solidFill>
                  <a:srgbClr val="FFFFFF"/>
                </a:solidFill>
                <a:latin typeface="Comic Sans MS" pitchFamily="66" charset="0"/>
              </a:rPr>
              <a:t>one - </a:t>
            </a:r>
            <a:r>
              <a:rPr lang="en-US" sz="3400" dirty="0">
                <a:solidFill>
                  <a:srgbClr val="FFFFFF"/>
                </a:solidFill>
                <a:latin typeface="Comic Sans MS" pitchFamily="66" charset="0"/>
              </a:rPr>
              <a:t>you dramatically reduce your chances of </a:t>
            </a:r>
            <a:r>
              <a:rPr lang="en-US" sz="3400" dirty="0" smtClean="0">
                <a:solidFill>
                  <a:srgbClr val="FFFFFF"/>
                </a:solidFill>
                <a:latin typeface="Comic Sans MS" pitchFamily="66" charset="0"/>
              </a:rPr>
              <a:t>ever getting </a:t>
            </a:r>
            <a:r>
              <a:rPr lang="en-US" sz="3400" dirty="0">
                <a:solidFill>
                  <a:srgbClr val="FFFFFF"/>
                </a:solidFill>
                <a:latin typeface="Comic Sans MS" pitchFamily="66" charset="0"/>
              </a:rPr>
              <a:t>one funded!</a:t>
            </a:r>
          </a:p>
        </p:txBody>
      </p:sp>
    </p:spTree>
    <p:extLst>
      <p:ext uri="{BB962C8B-B14F-4D97-AF65-F5344CB8AC3E}">
        <p14:creationId xmlns:p14="http://schemas.microsoft.com/office/powerpoint/2010/main" val="17964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0" y="3403600"/>
            <a:ext cx="88392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203200" y="533400"/>
            <a:ext cx="8712200" cy="127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tabLst>
                <a:tab pos="349250" algn="l"/>
                <a:tab pos="804863" algn="l"/>
                <a:tab pos="1260475" algn="l"/>
              </a:tabLst>
            </a:pPr>
            <a:r>
              <a:rPr lang="en-US" sz="32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“</a:t>
            </a:r>
            <a:r>
              <a:rPr lang="en-US" sz="32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Don’t push the river.  It will flow by itself</a:t>
            </a:r>
            <a:r>
              <a:rPr lang="en-US" sz="32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.”</a:t>
            </a:r>
          </a:p>
          <a:p>
            <a:pPr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tabLst>
                <a:tab pos="349250" algn="l"/>
                <a:tab pos="804863" algn="l"/>
                <a:tab pos="1260475" algn="l"/>
              </a:tabLst>
            </a:pP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						Fritz </a:t>
            </a:r>
            <a:r>
              <a:rPr lang="en-US" sz="2000" dirty="0" err="1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Perls</a:t>
            </a:r>
            <a:r>
              <a:rPr lang="en-US" sz="20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, Gestalt Therapy</a:t>
            </a:r>
          </a:p>
          <a:p>
            <a:pPr algn="ctr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</a:tabLst>
            </a:pPr>
            <a:endParaRPr lang="en-US" sz="2000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0" y="1600200"/>
            <a:ext cx="8458200" cy="480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  <a:tab pos="801688" algn="l"/>
                <a:tab pos="1260475" algn="l"/>
              </a:tabLst>
            </a:pP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600" dirty="0">
                <a:latin typeface="Comic Sans MS" pitchFamily="66" charset="0"/>
              </a:rPr>
              <a:t>Be patient, </a:t>
            </a:r>
            <a:r>
              <a:rPr lang="en-US" sz="2600" dirty="0" smtClean="0">
                <a:latin typeface="Comic Sans MS" pitchFamily="66" charset="0"/>
              </a:rPr>
              <a:t>some </a:t>
            </a:r>
            <a:r>
              <a:rPr lang="en-US" sz="2600" dirty="0">
                <a:latin typeface="Comic Sans MS" pitchFamily="66" charset="0"/>
              </a:rPr>
              <a:t>funding agencies take </a:t>
            </a:r>
            <a:r>
              <a:rPr lang="en-US" sz="2600" dirty="0" smtClean="0">
                <a:latin typeface="Comic Sans MS" pitchFamily="66" charset="0"/>
              </a:rPr>
              <a:t>as long 	as six </a:t>
            </a:r>
            <a:r>
              <a:rPr lang="en-US" sz="2600" dirty="0">
                <a:latin typeface="Comic Sans MS" pitchFamily="66" charset="0"/>
              </a:rPr>
              <a:t>months to complete </a:t>
            </a:r>
            <a:r>
              <a:rPr lang="en-US" sz="2600" dirty="0" smtClean="0">
                <a:latin typeface="Comic Sans MS" pitchFamily="66" charset="0"/>
              </a:rPr>
              <a:t>their </a:t>
            </a:r>
            <a:r>
              <a:rPr lang="en-US" sz="2600" dirty="0">
                <a:latin typeface="Comic Sans MS" pitchFamily="66" charset="0"/>
              </a:rPr>
              <a:t>review </a:t>
            </a:r>
            <a:r>
              <a:rPr lang="en-US" sz="2600" dirty="0" smtClean="0">
                <a:latin typeface="Comic Sans MS" pitchFamily="66" charset="0"/>
              </a:rPr>
              <a:t>process.</a:t>
            </a:r>
            <a:endParaRPr lang="en-US" sz="2600" dirty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  <a:tab pos="801688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It is considered inappropriate to contact the 	</a:t>
            </a:r>
            <a:r>
              <a:rPr lang="en-US" sz="2600" dirty="0" smtClean="0">
                <a:latin typeface="Comic Sans MS" pitchFamily="66" charset="0"/>
              </a:rPr>
              <a:t>agency while </a:t>
            </a:r>
            <a:r>
              <a:rPr lang="en-US" sz="2600" dirty="0">
                <a:latin typeface="Comic Sans MS" pitchFamily="66" charset="0"/>
              </a:rPr>
              <a:t>a proposal is under </a:t>
            </a:r>
            <a:r>
              <a:rPr lang="en-US" sz="2600" dirty="0" smtClean="0">
                <a:latin typeface="Comic Sans MS" pitchFamily="66" charset="0"/>
              </a:rPr>
              <a:t>review.  </a:t>
            </a: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  <a:tab pos="801688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 If it’s </a:t>
            </a:r>
            <a:r>
              <a:rPr lang="en-US" sz="2600" dirty="0">
                <a:latin typeface="Comic Sans MS" pitchFamily="66" charset="0"/>
              </a:rPr>
              <a:t>a </a:t>
            </a:r>
            <a:r>
              <a:rPr lang="en-US" sz="2600" dirty="0" smtClean="0">
                <a:latin typeface="Comic Sans MS" pitchFamily="66" charset="0"/>
              </a:rPr>
              <a:t>procurement </a:t>
            </a:r>
            <a:r>
              <a:rPr lang="en-US" sz="2600" dirty="0">
                <a:latin typeface="Comic Sans MS" pitchFamily="66" charset="0"/>
              </a:rPr>
              <a:t>governed by the FAR, </a:t>
            </a:r>
            <a:r>
              <a:rPr lang="en-US" sz="2600" dirty="0" smtClean="0">
                <a:latin typeface="Comic Sans MS" pitchFamily="66" charset="0"/>
              </a:rPr>
              <a:t>	contact </a:t>
            </a:r>
            <a:r>
              <a:rPr lang="en-US" sz="2600" dirty="0">
                <a:latin typeface="Comic Sans MS" pitchFamily="66" charset="0"/>
              </a:rPr>
              <a:t>of </a:t>
            </a:r>
            <a:r>
              <a:rPr lang="en-US" sz="2600" dirty="0" smtClean="0">
                <a:latin typeface="Comic Sans MS" pitchFamily="66" charset="0"/>
              </a:rPr>
              <a:t>any </a:t>
            </a:r>
            <a:r>
              <a:rPr lang="en-US" sz="2600" dirty="0">
                <a:latin typeface="Comic Sans MS" pitchFamily="66" charset="0"/>
              </a:rPr>
              <a:t>kind is viewed as an </a:t>
            </a:r>
            <a:r>
              <a:rPr lang="en-US" sz="2600" u="sng" dirty="0">
                <a:latin typeface="Comic Sans MS" pitchFamily="66" charset="0"/>
              </a:rPr>
              <a:t>attempt to </a:t>
            </a:r>
            <a:r>
              <a:rPr lang="en-US" sz="2600" dirty="0" smtClean="0">
                <a:latin typeface="Comic Sans MS" pitchFamily="66" charset="0"/>
              </a:rPr>
              <a:t>	</a:t>
            </a:r>
            <a:r>
              <a:rPr lang="en-US" sz="2600" u="sng" dirty="0" smtClean="0">
                <a:latin typeface="Comic Sans MS" pitchFamily="66" charset="0"/>
              </a:rPr>
              <a:t>influence and </a:t>
            </a:r>
            <a:r>
              <a:rPr lang="en-US" sz="2600" u="sng" dirty="0">
                <a:latin typeface="Comic Sans MS" pitchFamily="66" charset="0"/>
              </a:rPr>
              <a:t>automatically disqualifies your </a:t>
            </a:r>
            <a:r>
              <a:rPr lang="en-US" sz="2600" dirty="0" smtClean="0">
                <a:latin typeface="Comic Sans MS" pitchFamily="66" charset="0"/>
              </a:rPr>
              <a:t>	</a:t>
            </a:r>
            <a:r>
              <a:rPr lang="en-US" sz="2600" u="sng" dirty="0" smtClean="0">
                <a:latin typeface="Comic Sans MS" pitchFamily="66" charset="0"/>
              </a:rPr>
              <a:t>proposal</a:t>
            </a:r>
            <a:r>
              <a:rPr lang="en-US" sz="2600" dirty="0" smtClean="0">
                <a:latin typeface="Comic Sans MS" pitchFamily="66" charset="0"/>
              </a:rPr>
              <a:t>.</a:t>
            </a:r>
            <a:endParaRPr lang="en-US" sz="2600" dirty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  <a:tab pos="801688" algn="l"/>
                <a:tab pos="1260475" algn="l"/>
              </a:tabLst>
            </a:pPr>
            <a:r>
              <a:rPr lang="en-US" sz="2600" dirty="0">
                <a:latin typeface="Comic Sans MS" pitchFamily="66" charset="0"/>
              </a:rPr>
              <a:t>  Just be </a:t>
            </a:r>
            <a:r>
              <a:rPr lang="en-US" sz="2600" u="sng" dirty="0">
                <a:latin typeface="Comic Sans MS" pitchFamily="66" charset="0"/>
              </a:rPr>
              <a:t>patient</a:t>
            </a:r>
            <a:r>
              <a:rPr lang="en-US" sz="2600" dirty="0">
                <a:latin typeface="Comic Sans MS" pitchFamily="66" charset="0"/>
              </a:rPr>
              <a:t>!  </a:t>
            </a:r>
            <a:endParaRPr lang="en-US" sz="2600" dirty="0" smtClean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1688" algn="l"/>
                <a:tab pos="1260475" algn="l"/>
              </a:tabLst>
            </a:pPr>
            <a:r>
              <a:rPr lang="en-US" sz="26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sz="26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 Surely you </a:t>
            </a:r>
            <a:r>
              <a:rPr lang="en-US" sz="26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have plenty of other </a:t>
            </a:r>
            <a:r>
              <a:rPr lang="en-US" sz="26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work to </a:t>
            </a:r>
            <a:r>
              <a:rPr lang="en-US" sz="26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do!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274638"/>
            <a:ext cx="8534400" cy="1569660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 err="1" smtClean="0">
                <a:solidFill>
                  <a:srgbClr val="FFFFFF"/>
                </a:solidFill>
                <a:latin typeface="Comic Sans MS" pitchFamily="66" charset="0"/>
              </a:rPr>
              <a:t>Kracier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 suggests that applicants read </a:t>
            </a:r>
            <a:r>
              <a:rPr lang="en-US" sz="3200" dirty="0">
                <a:solidFill>
                  <a:srgbClr val="FFFFFF"/>
                </a:solidFill>
                <a:latin typeface="Comic Sans MS" pitchFamily="66" charset="0"/>
              </a:rPr>
              <a:t>the agency </a:t>
            </a: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guidelines and BAAs carefully to determine if the proposed research:</a:t>
            </a:r>
            <a:endParaRPr lang="en-US" sz="320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-304800" y="2218759"/>
            <a:ext cx="9448800" cy="423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854075" algn="l"/>
              </a:tabLst>
            </a:pPr>
            <a:r>
              <a:rPr lang="en-US" sz="2800" u="sng" dirty="0" smtClean="0">
                <a:latin typeface="Comic Sans MS" pitchFamily="66" charset="0"/>
              </a:rPr>
              <a:t>Fits</a:t>
            </a:r>
            <a:r>
              <a:rPr lang="en-US" sz="2800" dirty="0" smtClean="0">
                <a:latin typeface="Comic Sans MS" pitchFamily="66" charset="0"/>
              </a:rPr>
              <a:t>? Is it consistent with the BAA objectives? 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  	With funding agency goals?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854075" algn="l"/>
              </a:tabLst>
            </a:pPr>
            <a:r>
              <a:rPr lang="en-US" sz="2800" u="sng" dirty="0" smtClean="0">
                <a:latin typeface="Comic Sans MS" pitchFamily="66" charset="0"/>
              </a:rPr>
              <a:t>Ready</a:t>
            </a:r>
            <a:r>
              <a:rPr lang="en-US" sz="2800" dirty="0">
                <a:latin typeface="Comic Sans MS" pitchFamily="66" charset="0"/>
              </a:rPr>
              <a:t>?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800" dirty="0" smtClean="0">
                <a:latin typeface="Comic Sans MS" pitchFamily="66" charset="0"/>
              </a:rPr>
              <a:t>Published? </a:t>
            </a:r>
            <a:r>
              <a:rPr lang="en-US" sz="2800" dirty="0">
                <a:latin typeface="Comic Sans MS" pitchFamily="66" charset="0"/>
              </a:rPr>
              <a:t>– T</a:t>
            </a:r>
            <a:r>
              <a:rPr lang="en-US" sz="2800" dirty="0" smtClean="0">
                <a:latin typeface="Comic Sans MS" pitchFamily="66" charset="0"/>
              </a:rPr>
              <a:t>his research, you, the team.</a:t>
            </a:r>
            <a:endParaRPr lang="en-US" sz="2800" dirty="0">
              <a:latin typeface="Comic Sans MS" pitchFamily="66" charset="0"/>
            </a:endParaRPr>
          </a:p>
          <a:p>
            <a:pPr marL="1371600" lvl="2" indent="-4572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>
                <a:latin typeface="Comic Sans MS" pitchFamily="66" charset="0"/>
              </a:rPr>
              <a:t>  Pilot studies – </a:t>
            </a:r>
            <a:r>
              <a:rPr lang="en-US" sz="2800" dirty="0" smtClean="0">
                <a:latin typeface="Comic Sans MS" pitchFamily="66" charset="0"/>
              </a:rPr>
              <a:t>Preliminary data/results.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1600" dirty="0" smtClean="0">
              <a:latin typeface="Comic Sans MS" pitchFamily="66" charset="0"/>
            </a:endParaRP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800" dirty="0" smtClean="0">
                <a:latin typeface="Comic Sans MS" pitchFamily="66" charset="0"/>
              </a:rPr>
              <a:t>Is the </a:t>
            </a:r>
            <a:r>
              <a:rPr lang="en-US" sz="2800" u="sng" dirty="0" smtClean="0">
                <a:latin typeface="Comic Sans MS" pitchFamily="66" charset="0"/>
              </a:rPr>
              <a:t>budget</a:t>
            </a:r>
            <a:r>
              <a:rPr lang="en-US" sz="2800" dirty="0" smtClean="0">
                <a:latin typeface="Comic Sans MS" pitchFamily="66" charset="0"/>
              </a:rPr>
              <a:t> within the fundable </a:t>
            </a:r>
            <a:r>
              <a:rPr lang="en-US" sz="2800" dirty="0" smtClean="0">
                <a:latin typeface="Comic Sans MS" pitchFamily="66" charset="0"/>
              </a:rPr>
              <a:t>range?  </a:t>
            </a:r>
            <a:r>
              <a:rPr lang="en-US" sz="2800" dirty="0"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elow        </a:t>
            </a:r>
            <a:r>
              <a:rPr lang="en-US" sz="2800" dirty="0" smtClean="0">
                <a:latin typeface="Comic Sans MS" pitchFamily="66" charset="0"/>
              </a:rPr>
              <a:t>the cap?  Is it close to the </a:t>
            </a:r>
            <a:r>
              <a:rPr lang="en-US" sz="2800" dirty="0">
                <a:latin typeface="Comic Sans MS" pitchFamily="66" charset="0"/>
              </a:rPr>
              <a:t>anticipated average </a:t>
            </a:r>
            <a:r>
              <a:rPr lang="en-US" sz="2800" dirty="0" smtClean="0">
                <a:latin typeface="Comic Sans MS" pitchFamily="66" charset="0"/>
              </a:rPr>
              <a:t>award amount?  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7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-304800" y="4466272"/>
            <a:ext cx="8763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663700" lvl="2" indent="-406400"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  <a:tab pos="804863" algn="l"/>
                <a:tab pos="1260475" algn="l"/>
              </a:tabLst>
            </a:pPr>
            <a:r>
              <a:rPr lang="en-US" sz="3000" dirty="0">
                <a:latin typeface="Comic Sans MS" pitchFamily="66" charset="0"/>
              </a:rPr>
              <a:t>Rejections usually come by </a:t>
            </a:r>
            <a:r>
              <a:rPr lang="en-US" sz="3000" dirty="0" smtClean="0">
                <a:latin typeface="Comic Sans MS" pitchFamily="66" charset="0"/>
              </a:rPr>
              <a:t>“snail mail” </a:t>
            </a:r>
            <a:r>
              <a:rPr lang="en-US" sz="3000" dirty="0">
                <a:latin typeface="Comic Sans MS" pitchFamily="66" charset="0"/>
              </a:rPr>
              <a:t>or </a:t>
            </a:r>
            <a:r>
              <a:rPr lang="en-US" sz="3000" dirty="0" smtClean="0">
                <a:latin typeface="Comic Sans MS" pitchFamily="66" charset="0"/>
              </a:rPr>
              <a:t>e-mail.	</a:t>
            </a:r>
            <a:r>
              <a:rPr lang="en-US" sz="30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					</a:t>
            </a:r>
            <a:r>
              <a:rPr lang="en-US" sz="30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People </a:t>
            </a:r>
            <a:r>
              <a:rPr lang="en-US" sz="30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don’t enjoy giving bad </a:t>
            </a:r>
            <a:r>
              <a:rPr lang="en-US" sz="30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news!</a:t>
            </a:r>
            <a:endParaRPr lang="en-US" sz="3000" b="1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0" y="566931"/>
            <a:ext cx="91440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349250" algn="l"/>
                <a:tab pos="804863" algn="l"/>
                <a:tab pos="1260475" algn="l"/>
              </a:tabLst>
            </a:pPr>
            <a:r>
              <a:rPr lang="en-US" sz="3000" dirty="0" smtClean="0">
                <a:latin typeface="Comic Sans MS" pitchFamily="66" charset="0"/>
              </a:rPr>
              <a:t>However,</a:t>
            </a:r>
            <a:r>
              <a:rPr lang="en-US" sz="3000" dirty="0" smtClean="0">
                <a:latin typeface="Comic Sans MS" pitchFamily="66" charset="0"/>
              </a:rPr>
              <a:t> </a:t>
            </a:r>
            <a:r>
              <a:rPr lang="en-US" sz="3000" dirty="0" smtClean="0">
                <a:latin typeface="Comic Sans MS" pitchFamily="66" charset="0"/>
              </a:rPr>
              <a:t>if the BAA deadline </a:t>
            </a:r>
            <a:r>
              <a:rPr lang="en-US" sz="3000" dirty="0">
                <a:latin typeface="Comic Sans MS" pitchFamily="66" charset="0"/>
              </a:rPr>
              <a:t>for </a:t>
            </a:r>
            <a:r>
              <a:rPr lang="en-US" sz="3000" dirty="0" smtClean="0">
                <a:latin typeface="Comic Sans MS" pitchFamily="66" charset="0"/>
              </a:rPr>
              <a:t>announcing funding decisions has passed</a:t>
            </a:r>
            <a:r>
              <a:rPr lang="en-US" sz="3000" dirty="0">
                <a:latin typeface="Comic Sans MS" pitchFamily="66" charset="0"/>
              </a:rPr>
              <a:t>, </a:t>
            </a:r>
            <a:r>
              <a:rPr lang="en-US" sz="3000" dirty="0" smtClean="0">
                <a:latin typeface="Comic Sans MS" pitchFamily="66" charset="0"/>
              </a:rPr>
              <a:t>you may ask if there is a  revised schedule for making/announcing funding decisions.</a:t>
            </a: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349250" algn="l"/>
                <a:tab pos="804863" algn="l"/>
                <a:tab pos="1260475" algn="l"/>
              </a:tabLst>
            </a:pPr>
            <a:endParaRPr lang="en-US" sz="1000" dirty="0">
              <a:latin typeface="Comic Sans MS" pitchFamily="66" charset="0"/>
            </a:endParaRPr>
          </a:p>
          <a:p>
            <a:pPr marL="1371600" lvl="2" indent="-457200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  <a:tab pos="804863" algn="l"/>
                <a:tab pos="1260475" algn="l"/>
              </a:tabLst>
            </a:pPr>
            <a:r>
              <a:rPr lang="en-US" sz="3000" dirty="0" smtClean="0">
                <a:latin typeface="Comic Sans MS" pitchFamily="66" charset="0"/>
              </a:rPr>
              <a:t>Successful </a:t>
            </a:r>
            <a:r>
              <a:rPr lang="en-US" sz="3000" dirty="0">
                <a:latin typeface="Comic Sans MS" pitchFamily="66" charset="0"/>
              </a:rPr>
              <a:t>proposals usually get a call from the program </a:t>
            </a:r>
            <a:r>
              <a:rPr lang="en-US" sz="3000" dirty="0" smtClean="0">
                <a:latin typeface="Comic Sans MS" pitchFamily="66" charset="0"/>
              </a:rPr>
              <a:t>officer.</a:t>
            </a:r>
            <a:r>
              <a:rPr lang="en-US" sz="30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 			</a:t>
            </a:r>
            <a:r>
              <a:rPr lang="en-US" sz="30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People </a:t>
            </a:r>
            <a:r>
              <a:rPr lang="en-US" sz="3000" b="1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enjoy giving good </a:t>
            </a:r>
            <a:r>
              <a:rPr lang="en-US" sz="30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news!</a:t>
            </a:r>
            <a:endParaRPr lang="en-US" sz="3000" b="1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304800" y="152400"/>
            <a:ext cx="10439400" cy="2682876"/>
            <a:chOff x="192" y="-86"/>
            <a:chExt cx="6576" cy="1690"/>
          </a:xfrm>
        </p:grpSpPr>
        <p:sp>
          <p:nvSpPr>
            <p:cNvPr id="23558" name="Text Box 3"/>
            <p:cNvSpPr txBox="1">
              <a:spLocks noChangeArrowheads="1"/>
            </p:cNvSpPr>
            <p:nvPr/>
          </p:nvSpPr>
          <p:spPr bwMode="auto">
            <a:xfrm>
              <a:off x="192" y="-86"/>
              <a:ext cx="5328" cy="956"/>
            </a:xfrm>
            <a:prstGeom prst="rect">
              <a:avLst/>
            </a:prstGeom>
            <a:solidFill>
              <a:schemeClr val="bg1">
                <a:lumMod val="25000"/>
              </a:schemeClr>
            </a:solidFill>
            <a:ln>
              <a:headEnd/>
              <a:tailEnd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  <a:defRPr/>
              </a:pPr>
              <a:r>
                <a:rPr lang="en-US" sz="3200" i="1" dirty="0">
                  <a:solidFill>
                    <a:srgbClr val="FFFFFF"/>
                  </a:solidFill>
                  <a:latin typeface="Comic Sans MS" pitchFamily="66" charset="0"/>
                </a:rPr>
                <a:t>“ </a:t>
              </a: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Failure is the opportunity to begin again, </a:t>
              </a: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only more </a:t>
              </a:r>
              <a:r>
                <a:rPr lang="en-US" sz="3200" dirty="0">
                  <a:solidFill>
                    <a:srgbClr val="FFFFFF"/>
                  </a:solidFill>
                  <a:latin typeface="Comic Sans MS" pitchFamily="66" charset="0"/>
                </a:rPr>
                <a:t>intelligently</a:t>
              </a:r>
              <a:r>
                <a:rPr lang="en-US" sz="3200" dirty="0" smtClean="0">
                  <a:solidFill>
                    <a:srgbClr val="FFFFFF"/>
                  </a:solidFill>
                  <a:latin typeface="Comic Sans MS" pitchFamily="66" charset="0"/>
                </a:rPr>
                <a:t>.”</a:t>
              </a:r>
              <a:endParaRPr lang="en-US" sz="3200" dirty="0">
                <a:solidFill>
                  <a:srgbClr val="FFFFFF"/>
                </a:solidFill>
                <a:latin typeface="Comic Sans MS" pitchFamily="66" charset="0"/>
              </a:endParaRPr>
            </a:p>
            <a:p>
              <a:pPr algn="ctr">
                <a:spcBef>
                  <a:spcPct val="10000"/>
                </a:spcBef>
                <a:defRPr/>
              </a:pPr>
              <a:r>
                <a:rPr lang="en-US" sz="2400" dirty="0" smtClean="0">
                  <a:solidFill>
                    <a:srgbClr val="FFFFFF"/>
                  </a:solidFill>
                  <a:latin typeface="Comic Sans MS" pitchFamily="66" charset="0"/>
                </a:rPr>
                <a:t>						</a:t>
              </a:r>
              <a:r>
                <a:rPr lang="en-US" sz="2600" dirty="0" smtClean="0">
                  <a:solidFill>
                    <a:srgbClr val="FFFFFF"/>
                  </a:solidFill>
                  <a:latin typeface="Comic Sans MS" pitchFamily="66" charset="0"/>
                </a:rPr>
                <a:t>Henry </a:t>
              </a:r>
              <a:r>
                <a:rPr lang="en-US" sz="2600" dirty="0">
                  <a:solidFill>
                    <a:srgbClr val="FFFFFF"/>
                  </a:solidFill>
                  <a:latin typeface="Comic Sans MS" pitchFamily="66" charset="0"/>
                </a:rPr>
                <a:t>Ford</a:t>
              </a:r>
            </a:p>
          </p:txBody>
        </p:sp>
        <p:sp>
          <p:nvSpPr>
            <p:cNvPr id="46086" name="Text Box 4"/>
            <p:cNvSpPr txBox="1">
              <a:spLocks noChangeArrowheads="1"/>
            </p:cNvSpPr>
            <p:nvPr/>
          </p:nvSpPr>
          <p:spPr bwMode="auto">
            <a:xfrm>
              <a:off x="4944" y="1354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793606" name="Text Box 6"/>
          <p:cNvSpPr txBox="1">
            <a:spLocks noChangeArrowheads="1"/>
          </p:cNvSpPr>
          <p:nvPr/>
        </p:nvSpPr>
        <p:spPr bwMode="auto">
          <a:xfrm>
            <a:off x="0" y="2057400"/>
            <a:ext cx="9067800" cy="406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  <a:tabLst>
                <a:tab pos="1720850" algn="l"/>
              </a:tabLst>
              <a:defRPr/>
            </a:pP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#10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: Treat every rejected proposal as an opportunity to learn!</a:t>
            </a:r>
          </a:p>
          <a:p>
            <a:pPr algn="ctr">
              <a:spcBef>
                <a:spcPct val="10000"/>
              </a:spcBef>
              <a:tabLst>
                <a:tab pos="1720850" algn="l"/>
              </a:tabLst>
              <a:defRPr/>
            </a:pPr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  <a:p>
            <a:pPr marL="457200" indent="-457200">
              <a:lnSpc>
                <a:spcPct val="105000"/>
              </a:lnSpc>
              <a:spcBef>
                <a:spcPct val="5000"/>
              </a:spcBef>
              <a:spcAft>
                <a:spcPct val="50000"/>
              </a:spcAft>
              <a:buFont typeface="Wingdings" pitchFamily="2" charset="2"/>
              <a:buChar char="§"/>
              <a:tabLst>
                <a:tab pos="1720850" algn="l"/>
              </a:tabLst>
              <a:defRPr/>
            </a:pPr>
            <a:r>
              <a:rPr lang="en-US" sz="2800" dirty="0">
                <a:latin typeface="Comic Sans MS" pitchFamily="66" charset="0"/>
              </a:rPr>
              <a:t>Many good, </a:t>
            </a:r>
            <a:r>
              <a:rPr lang="en-US" sz="2800" dirty="0" smtClean="0">
                <a:latin typeface="Comic Sans MS" pitchFamily="66" charset="0"/>
              </a:rPr>
              <a:t>otherwise fundable </a:t>
            </a:r>
            <a:r>
              <a:rPr lang="en-US" sz="2800" dirty="0">
                <a:latin typeface="Comic Sans MS" pitchFamily="66" charset="0"/>
              </a:rPr>
              <a:t>proposals </a:t>
            </a:r>
            <a:r>
              <a:rPr lang="en-US" sz="2800" dirty="0" smtClean="0">
                <a:latin typeface="Comic Sans MS" pitchFamily="66" charset="0"/>
              </a:rPr>
              <a:t>are not funded </a:t>
            </a:r>
            <a:r>
              <a:rPr lang="en-US" sz="2800" dirty="0">
                <a:latin typeface="Comic Sans MS" pitchFamily="66" charset="0"/>
              </a:rPr>
              <a:t>because the agency ran out of money – not because </a:t>
            </a:r>
            <a:r>
              <a:rPr lang="en-US" sz="2800" dirty="0" smtClean="0">
                <a:latin typeface="Comic Sans MS" pitchFamily="66" charset="0"/>
              </a:rPr>
              <a:t>the proposal was of poor quality.</a:t>
            </a:r>
            <a:endParaRPr lang="en-US" sz="2800" dirty="0">
              <a:latin typeface="Comic Sans MS" pitchFamily="66" charset="0"/>
            </a:endParaRPr>
          </a:p>
          <a:p>
            <a:pPr marL="457200" indent="-457200">
              <a:lnSpc>
                <a:spcPct val="105000"/>
              </a:lnSpc>
              <a:spcBef>
                <a:spcPct val="5000"/>
              </a:spcBef>
              <a:spcAft>
                <a:spcPct val="50000"/>
              </a:spcAft>
              <a:buFont typeface="Wingdings" pitchFamily="2" charset="2"/>
              <a:buChar char="§"/>
              <a:tabLst>
                <a:tab pos="1720850" algn="l"/>
              </a:tabLst>
              <a:defRPr/>
            </a:pPr>
            <a:r>
              <a:rPr lang="en-US" sz="2800" dirty="0" smtClean="0">
                <a:latin typeface="Comic Sans MS" pitchFamily="66" charset="0"/>
              </a:rPr>
              <a:t>Request </a:t>
            </a:r>
            <a:r>
              <a:rPr lang="en-US" sz="2800" dirty="0">
                <a:latin typeface="Comic Sans MS" pitchFamily="66" charset="0"/>
              </a:rPr>
              <a:t>a copy of the </a:t>
            </a:r>
            <a:r>
              <a:rPr lang="en-US" sz="2800" dirty="0" smtClean="0">
                <a:latin typeface="Comic Sans MS" pitchFamily="66" charset="0"/>
              </a:rPr>
              <a:t>reviewers’ comments        and the numeric </a:t>
            </a:r>
            <a:r>
              <a:rPr lang="en-US" sz="2800" dirty="0">
                <a:latin typeface="Comic Sans MS" pitchFamily="66" charset="0"/>
              </a:rPr>
              <a:t>score where </a:t>
            </a:r>
            <a:r>
              <a:rPr lang="en-US" sz="2800" dirty="0" smtClean="0">
                <a:latin typeface="Comic Sans MS" pitchFamily="66" charset="0"/>
              </a:rPr>
              <a:t>applicable.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0" y="525345"/>
            <a:ext cx="9144000" cy="587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349250" algn="l"/>
              </a:tabLst>
            </a:pPr>
            <a:r>
              <a:rPr lang="en-US" sz="3000" dirty="0">
                <a:latin typeface="Comic Sans MS" pitchFamily="66" charset="0"/>
              </a:rPr>
              <a:t>   Try not to get </a:t>
            </a:r>
            <a:r>
              <a:rPr lang="en-US" sz="3000" dirty="0" smtClean="0">
                <a:latin typeface="Comic Sans MS" pitchFamily="66" charset="0"/>
              </a:rPr>
              <a:t>too defensive</a:t>
            </a:r>
            <a:r>
              <a:rPr lang="en-US" sz="3000" dirty="0">
                <a:latin typeface="Comic Sans MS" pitchFamily="66" charset="0"/>
              </a:rPr>
              <a:t>, instead accept </a:t>
            </a:r>
            <a:r>
              <a:rPr lang="en-US" sz="3000" dirty="0" smtClean="0">
                <a:latin typeface="Comic Sans MS" pitchFamily="66" charset="0"/>
              </a:rPr>
              <a:t>	the reviewers’ </a:t>
            </a:r>
            <a:r>
              <a:rPr lang="en-US" sz="3000" dirty="0">
                <a:latin typeface="Comic Sans MS" pitchFamily="66" charset="0"/>
              </a:rPr>
              <a:t>comments as valuable input:</a:t>
            </a:r>
          </a:p>
          <a:p>
            <a:pPr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349250" algn="l"/>
              </a:tabLst>
            </a:pPr>
            <a:endParaRPr lang="en-US" sz="400" dirty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sz="2800" dirty="0">
                <a:latin typeface="Comic Sans MS" pitchFamily="66" charset="0"/>
              </a:rPr>
              <a:t>  </a:t>
            </a:r>
            <a:r>
              <a:rPr lang="en-US" sz="2600" dirty="0">
                <a:latin typeface="Comic Sans MS" pitchFamily="66" charset="0"/>
              </a:rPr>
              <a:t>The </a:t>
            </a:r>
            <a:r>
              <a:rPr lang="en-US" sz="2600" dirty="0" smtClean="0">
                <a:latin typeface="Comic Sans MS" pitchFamily="66" charset="0"/>
              </a:rPr>
              <a:t>reviewers </a:t>
            </a:r>
            <a:r>
              <a:rPr lang="en-US" sz="2600" dirty="0">
                <a:latin typeface="Comic Sans MS" pitchFamily="66" charset="0"/>
              </a:rPr>
              <a:t>may not have understood your 	meaning.  Why? </a:t>
            </a:r>
            <a:r>
              <a:rPr lang="en-US" sz="2600" dirty="0" smtClean="0">
                <a:latin typeface="Comic Sans MS" pitchFamily="66" charset="0"/>
              </a:rPr>
              <a:t> Rewrite sections that were 	misunderstood to increase clarity. </a:t>
            </a:r>
            <a:endParaRPr lang="en-US" sz="2600" dirty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sz="2600" dirty="0">
                <a:latin typeface="Comic Sans MS" pitchFamily="66" charset="0"/>
              </a:rPr>
              <a:t>	</a:t>
            </a:r>
            <a:r>
              <a:rPr lang="en-US" sz="2600" dirty="0" smtClean="0">
                <a:latin typeface="Comic Sans MS" pitchFamily="66" charset="0"/>
              </a:rPr>
              <a:t>If the reviewers found significant </a:t>
            </a:r>
            <a:r>
              <a:rPr lang="en-US" sz="2600" dirty="0">
                <a:latin typeface="Comic Sans MS" pitchFamily="66" charset="0"/>
              </a:rPr>
              <a:t>“holes” in your </a:t>
            </a:r>
            <a:r>
              <a:rPr lang="en-US" sz="2600" dirty="0" smtClean="0">
                <a:latin typeface="Comic Sans MS" pitchFamily="66" charset="0"/>
              </a:rPr>
              <a:t>	presentation  - </a:t>
            </a:r>
            <a:r>
              <a:rPr lang="en-US" sz="2600" dirty="0">
                <a:latin typeface="Comic Sans MS" pitchFamily="66" charset="0"/>
              </a:rPr>
              <a:t>plug them</a:t>
            </a:r>
            <a:r>
              <a:rPr lang="en-US" sz="2600" dirty="0" smtClean="0">
                <a:latin typeface="Comic Sans MS" pitchFamily="66" charset="0"/>
              </a:rPr>
              <a:t>!</a:t>
            </a: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Char char="§"/>
              <a:tabLst>
                <a:tab pos="349250" algn="l"/>
              </a:tabLst>
            </a:pPr>
            <a:r>
              <a:rPr lang="en-US" sz="2600" dirty="0">
                <a:latin typeface="Comic Sans MS" pitchFamily="66" charset="0"/>
              </a:rPr>
              <a:t> </a:t>
            </a:r>
            <a:r>
              <a:rPr lang="en-US" sz="2600" dirty="0" smtClean="0">
                <a:latin typeface="Comic Sans MS" pitchFamily="66" charset="0"/>
              </a:rPr>
              <a:t>  Share the review comments with a trusted 	colleague (ideally the one who reviewed the 	proposal draft) and get his/her view of the 	criticism.</a:t>
            </a: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349250" algn="l"/>
              </a:tabLst>
            </a:pPr>
            <a:endParaRPr lang="en-US" sz="26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0" y="381000"/>
            <a:ext cx="8839200" cy="22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349250" algn="l"/>
              </a:tabLst>
            </a:pPr>
            <a:r>
              <a:rPr lang="en-US" sz="3000" dirty="0">
                <a:latin typeface="Comic Sans MS" pitchFamily="66" charset="0"/>
              </a:rPr>
              <a:t>   </a:t>
            </a:r>
            <a:endParaRPr lang="en-US" sz="400" dirty="0">
              <a:latin typeface="Comic Sans MS" pitchFamily="66" charset="0"/>
            </a:endParaRPr>
          </a:p>
          <a:p>
            <a:pPr lvl="1">
              <a:lnSpc>
                <a:spcPct val="105000"/>
              </a:lnSpc>
              <a:spcBef>
                <a:spcPct val="5000"/>
              </a:spcBef>
              <a:spcAft>
                <a:spcPct val="25000"/>
              </a:spcAft>
              <a:buClr>
                <a:srgbClr val="C00000"/>
              </a:buClr>
              <a:tabLst>
                <a:tab pos="349250" algn="l"/>
              </a:tabLst>
            </a:pPr>
            <a:r>
              <a:rPr lang="en-US" sz="3200" dirty="0" smtClean="0">
                <a:latin typeface="Comic Sans MS" pitchFamily="66" charset="0"/>
              </a:rPr>
              <a:t>If after careful consideration, the review comments make little sense, you may have gotten a bad panel – </a:t>
            </a:r>
            <a:r>
              <a:rPr lang="en-US" sz="3200" u="sng" dirty="0" smtClean="0">
                <a:latin typeface="Comic Sans MS" pitchFamily="66" charset="0"/>
              </a:rPr>
              <a:t>it happens</a:t>
            </a:r>
            <a:r>
              <a:rPr lang="en-US" sz="3200" dirty="0" smtClean="0">
                <a:latin typeface="Comic Sans MS" pitchFamily="66" charset="0"/>
              </a:rPr>
              <a:t>!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990600" y="2971800"/>
            <a:ext cx="7239000" cy="2819400"/>
          </a:xfrm>
          <a:prstGeom prst="ellipse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omic Sans MS" pitchFamily="66" charset="0"/>
              </a:rPr>
              <a:t>Review the title and abstract to see if they properly convey the content of the proposal?</a:t>
            </a:r>
          </a:p>
        </p:txBody>
      </p:sp>
    </p:spTree>
    <p:extLst>
      <p:ext uri="{BB962C8B-B14F-4D97-AF65-F5344CB8AC3E}">
        <p14:creationId xmlns:p14="http://schemas.microsoft.com/office/powerpoint/2010/main" val="368322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0" y="457200"/>
            <a:ext cx="8915400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r>
              <a:rPr lang="en-US" sz="4800" b="1" u="sng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Remember</a:t>
            </a:r>
            <a:endParaRPr lang="en-US" sz="4800" b="1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r>
              <a:rPr lang="en-US" sz="3600" dirty="0">
                <a:latin typeface="Comic Sans MS" pitchFamily="66" charset="0"/>
              </a:rPr>
              <a:t>Proposal writing is an iterative process.  Many successful proposals were not funded on their first submission!</a:t>
            </a:r>
          </a:p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endParaRPr lang="en-US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9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0" y="457200"/>
            <a:ext cx="8915400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r>
              <a:rPr lang="en-US" sz="4800" b="1" u="sng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Remember</a:t>
            </a:r>
            <a:endParaRPr lang="en-US" sz="4800" b="1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r>
              <a:rPr lang="en-US" sz="3600" dirty="0">
                <a:latin typeface="Comic Sans MS" pitchFamily="66" charset="0"/>
              </a:rPr>
              <a:t>Proposal writing is an iterative process.  Many successful proposals were not funded on their first submission!</a:t>
            </a:r>
          </a:p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endParaRPr lang="en-US" sz="2800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endParaRPr lang="en-US" sz="3600" dirty="0">
              <a:latin typeface="Comic Sans MS" pitchFamily="66" charset="0"/>
            </a:endParaRPr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 flipH="1">
            <a:off x="457200" y="1940612"/>
            <a:ext cx="8458200" cy="2936188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  <a:miter lim="800000"/>
            <a:headEnd/>
            <a:tailEnd/>
          </a:ln>
          <a:scene3d>
            <a:camera prst="isometricOffAxis1Right"/>
            <a:lightRig rig="threePt" dir="t"/>
          </a:scene3d>
        </p:spPr>
        <p:txBody>
          <a:bodyPr>
            <a:spAutoFit/>
          </a:bodyPr>
          <a:lstStyle/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r>
              <a:rPr lang="en-US" sz="4400" i="1" dirty="0">
                <a:solidFill>
                  <a:srgbClr val="FFFFFF"/>
                </a:solidFill>
                <a:latin typeface="Comic Sans MS" pitchFamily="66" charset="0"/>
              </a:rPr>
              <a:t>“ </a:t>
            </a:r>
            <a:r>
              <a:rPr lang="en-US" sz="4400" dirty="0">
                <a:solidFill>
                  <a:srgbClr val="FFFFFF"/>
                </a:solidFill>
                <a:latin typeface="Comic Sans MS" pitchFamily="66" charset="0"/>
              </a:rPr>
              <a:t>Life is like riding a bicycle.  You don’t fall off unless you stop pedaling.”      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Claude Pepper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0" y="3429000"/>
            <a:ext cx="883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 flipH="1">
            <a:off x="381000" y="1449860"/>
            <a:ext cx="8458200" cy="3884140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  <a:miter lim="800000"/>
            <a:headEnd/>
            <a:tailEnd/>
          </a:ln>
          <a:scene3d>
            <a:camera prst="isometricOffAxis1Right"/>
            <a:lightRig rig="threePt" dir="t"/>
          </a:scene3d>
        </p:spPr>
        <p:txBody>
          <a:bodyPr>
            <a:spAutoFit/>
          </a:bodyPr>
          <a:lstStyle/>
          <a:p>
            <a:pPr lvl="1" algn="ctr">
              <a:lnSpc>
                <a:spcPct val="140000"/>
              </a:lnSpc>
              <a:spcBef>
                <a:spcPct val="5000"/>
              </a:spcBef>
              <a:spcAft>
                <a:spcPct val="25000"/>
              </a:spcAft>
              <a:tabLst>
                <a:tab pos="349250" algn="l"/>
                <a:tab pos="804863" algn="l"/>
                <a:tab pos="1260475" algn="l"/>
                <a:tab pos="2052638" algn="l"/>
              </a:tabLst>
              <a:defRPr/>
            </a:pPr>
            <a:r>
              <a:rPr lang="en-US" sz="4400" dirty="0" smtClean="0">
                <a:solidFill>
                  <a:srgbClr val="FFFFFF"/>
                </a:solidFill>
                <a:latin typeface="Comic Sans MS" pitchFamily="66" charset="0"/>
              </a:rPr>
              <a:t>And so is the process of seeking funding for your research.  Just don’t “stop pedaling.”</a:t>
            </a:r>
            <a:endParaRPr lang="en-US" sz="44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1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53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US" sz="32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" y="1649413"/>
            <a:ext cx="8686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spcAft>
                <a:spcPct val="50000"/>
              </a:spcAft>
            </a:pPr>
            <a:r>
              <a:rPr lang="en-US" sz="3000" dirty="0">
                <a:latin typeface="Comic Sans MS" pitchFamily="66" charset="0"/>
              </a:rPr>
              <a:t>“When I’m on a grants panel, the first thing I look at is the </a:t>
            </a:r>
            <a:r>
              <a:rPr lang="en-US" sz="3000" dirty="0" smtClean="0">
                <a:latin typeface="Comic Sans MS" pitchFamily="66" charset="0"/>
              </a:rPr>
              <a:t>one paragraph </a:t>
            </a:r>
            <a:r>
              <a:rPr lang="en-US" sz="3000" b="1" u="sng" dirty="0">
                <a:solidFill>
                  <a:srgbClr val="C00000"/>
                </a:solidFill>
                <a:latin typeface="Comic Sans MS" pitchFamily="66" charset="0"/>
              </a:rPr>
              <a:t>summary</a:t>
            </a:r>
            <a:r>
              <a:rPr lang="en-US" sz="3000" b="1" dirty="0">
                <a:solidFill>
                  <a:srgbClr val="1C9903"/>
                </a:solidFill>
                <a:latin typeface="Comic Sans MS" pitchFamily="66" charset="0"/>
              </a:rPr>
              <a:t> </a:t>
            </a:r>
            <a:r>
              <a:rPr lang="en-US" sz="3000" dirty="0">
                <a:latin typeface="Comic Sans MS" pitchFamily="66" charset="0"/>
              </a:rPr>
              <a:t>of the project, then I look at the</a:t>
            </a:r>
            <a:r>
              <a:rPr lang="en-US" sz="3000" b="1" dirty="0">
                <a:latin typeface="Comic Sans MS" pitchFamily="66" charset="0"/>
              </a:rPr>
              <a:t> </a:t>
            </a:r>
            <a:r>
              <a:rPr lang="en-US" sz="3000" b="1" u="sng" dirty="0">
                <a:solidFill>
                  <a:srgbClr val="C00000"/>
                </a:solidFill>
                <a:latin typeface="Comic Sans MS" pitchFamily="66" charset="0"/>
              </a:rPr>
              <a:t>budget</a:t>
            </a:r>
            <a:r>
              <a:rPr lang="en-US" sz="3000" dirty="0">
                <a:latin typeface="Comic Sans MS" pitchFamily="66" charset="0"/>
              </a:rPr>
              <a:t>, then I look at the </a:t>
            </a:r>
            <a:r>
              <a:rPr lang="en-US" sz="3000" b="1" u="sng" dirty="0" smtClean="0">
                <a:solidFill>
                  <a:srgbClr val="C00000"/>
                </a:solidFill>
                <a:latin typeface="Comic Sans MS" pitchFamily="66" charset="0"/>
              </a:rPr>
              <a:t>past history</a:t>
            </a:r>
            <a:r>
              <a:rPr lang="en-US" sz="3000" b="1" dirty="0">
                <a:latin typeface="Comic Sans MS" pitchFamily="66" charset="0"/>
              </a:rPr>
              <a:t> </a:t>
            </a:r>
            <a:r>
              <a:rPr lang="en-US" sz="3000" dirty="0" smtClean="0">
                <a:latin typeface="Comic Sans MS" pitchFamily="66" charset="0"/>
              </a:rPr>
              <a:t>of the individual </a:t>
            </a:r>
            <a:r>
              <a:rPr lang="en-US" sz="3000" dirty="0">
                <a:latin typeface="Comic Sans MS" pitchFamily="66" charset="0"/>
              </a:rPr>
              <a:t>and the </a:t>
            </a:r>
            <a:r>
              <a:rPr lang="en-US" sz="3000" dirty="0" smtClean="0">
                <a:latin typeface="Comic Sans MS" pitchFamily="66" charset="0"/>
              </a:rPr>
              <a:t>organization</a:t>
            </a:r>
            <a:r>
              <a:rPr lang="en-US" sz="3000" dirty="0">
                <a:latin typeface="Comic Sans MS" pitchFamily="66" charset="0"/>
              </a:rPr>
              <a:t>.</a:t>
            </a:r>
            <a:r>
              <a:rPr lang="en-US" sz="3000" b="1" dirty="0" smtClean="0">
                <a:latin typeface="Comic Sans MS" pitchFamily="66" charset="0"/>
              </a:rPr>
              <a:t> </a:t>
            </a:r>
            <a:r>
              <a:rPr lang="en-US" sz="3000" dirty="0" smtClean="0">
                <a:latin typeface="Comic Sans MS" pitchFamily="66" charset="0"/>
              </a:rPr>
              <a:t>These </a:t>
            </a:r>
            <a:r>
              <a:rPr lang="en-US" sz="3000" dirty="0">
                <a:latin typeface="Comic Sans MS" pitchFamily="66" charset="0"/>
              </a:rPr>
              <a:t>three things strongly influence how I look at the rest of the proposal.  They aren’t all I consider, but they’re very important!”</a:t>
            </a:r>
            <a:endParaRPr lang="en-US" sz="3000" u="sng" dirty="0">
              <a:latin typeface="Comic Sans MS" pitchFamily="66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81000" y="294382"/>
            <a:ext cx="8534400" cy="1077218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FFFF"/>
                </a:solidFill>
                <a:latin typeface="Comic Sans MS" pitchFamily="66" charset="0"/>
              </a:rPr>
              <a:t>“Zen in the Art of </a:t>
            </a:r>
            <a:r>
              <a:rPr lang="en-US" sz="3200" b="1" dirty="0" err="1">
                <a:solidFill>
                  <a:srgbClr val="FFFFFF"/>
                </a:solidFill>
                <a:latin typeface="Comic Sans MS" pitchFamily="66" charset="0"/>
              </a:rPr>
              <a:t>Grantsmanship</a:t>
            </a:r>
            <a:r>
              <a:rPr lang="en-US" sz="3200" b="1" dirty="0">
                <a:solidFill>
                  <a:srgbClr val="FFFFFF"/>
                </a:solidFill>
                <a:latin typeface="Comic Sans MS" pitchFamily="66" charset="0"/>
              </a:rPr>
              <a:t>”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FFFF"/>
                </a:solidFill>
                <a:latin typeface="Comic Sans MS" pitchFamily="66" charset="0"/>
              </a:rPr>
              <a:t>By:  L. Wade Black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228600" y="-304800"/>
            <a:ext cx="8534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sz="4400" b="1" dirty="0" smtClean="0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US" sz="4400" b="1" dirty="0" smtClean="0">
                <a:latin typeface="Comic Sans MS" pitchFamily="66" charset="0"/>
              </a:rPr>
              <a:t>Ten </a:t>
            </a:r>
            <a:r>
              <a:rPr lang="en-US" sz="4400" b="1" dirty="0">
                <a:latin typeface="Comic Sans MS" pitchFamily="66" charset="0"/>
              </a:rPr>
              <a:t>Tips for Successful Proposal </a:t>
            </a:r>
            <a:r>
              <a:rPr lang="en-US" sz="4400" b="1" dirty="0" smtClean="0">
                <a:latin typeface="Comic Sans MS" pitchFamily="66" charset="0"/>
              </a:rPr>
              <a:t>Writing</a:t>
            </a:r>
            <a:endParaRPr lang="en-US" sz="4400" b="1" dirty="0">
              <a:latin typeface="Comic Sans MS" pitchFamily="66" charset="0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990600" y="4724400"/>
            <a:ext cx="762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>
              <a:latin typeface="Comic Sans MS" pitchFamily="66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685800" y="2895600"/>
            <a:ext cx="7620000" cy="2609056"/>
          </a:xfrm>
          <a:prstGeom prst="roundRect">
            <a:avLst/>
          </a:prstGeom>
          <a:solidFill>
            <a:schemeClr val="bg1">
              <a:lumMod val="2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 dirty="0">
                <a:solidFill>
                  <a:srgbClr val="FFFFFF"/>
                </a:solidFill>
                <a:latin typeface="Comic Sans MS" pitchFamily="66" charset="0"/>
              </a:rPr>
              <a:t>Lessons I have learned from making almost every imaginable 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mistake.  Maybe </a:t>
            </a:r>
            <a:r>
              <a:rPr lang="en-US" sz="3600" dirty="0">
                <a:solidFill>
                  <a:srgbClr val="FFFFFF"/>
                </a:solidFill>
                <a:latin typeface="Comic Sans MS" pitchFamily="66" charset="0"/>
              </a:rPr>
              <a:t>you won’t have 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to repeat the same mistakes!</a:t>
            </a:r>
            <a:endParaRPr lang="en-US" sz="360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55626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-25400" y="1371600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>
              <a:spcBef>
                <a:spcPct val="50000"/>
              </a:spcBef>
              <a:tabLst>
                <a:tab pos="1435100" algn="l"/>
              </a:tabLst>
              <a:defRPr/>
            </a:pPr>
            <a:r>
              <a:rPr lang="en-US" sz="3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400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#1: </a:t>
            </a:r>
            <a:r>
              <a:rPr lang="en-US" sz="3400" dirty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Think, plan, think again.  Now write a detailed description of your project. 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362200" y="3657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  <a:spcAft>
                <a:spcPct val="50000"/>
              </a:spcAft>
            </a:pPr>
            <a:endParaRPr lang="en-US" sz="2800" u="sng">
              <a:latin typeface="Comic Sans MS" pitchFamily="66" charset="0"/>
            </a:endParaRP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-419100" y="2514600"/>
            <a:ext cx="9525000" cy="40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288925"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2700" dirty="0" smtClean="0">
                <a:latin typeface="Comic Sans MS" pitchFamily="66" charset="0"/>
              </a:rPr>
              <a:t>Don’t worry about format, just write clearly.</a:t>
            </a:r>
          </a:p>
          <a:p>
            <a:pPr marL="800100" lvl="1" indent="-288925"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2700" dirty="0" smtClean="0">
                <a:latin typeface="Comic Sans MS" pitchFamily="66" charset="0"/>
              </a:rPr>
              <a:t>1</a:t>
            </a:r>
            <a:r>
              <a:rPr lang="en-US" sz="2700" baseline="30000" dirty="0" smtClean="0">
                <a:latin typeface="Comic Sans MS" pitchFamily="66" charset="0"/>
              </a:rPr>
              <a:t>st</a:t>
            </a:r>
            <a:r>
              <a:rPr lang="en-US" sz="2700" dirty="0" smtClean="0">
                <a:latin typeface="Comic Sans MS" pitchFamily="66" charset="0"/>
              </a:rPr>
              <a:t> test - Do </a:t>
            </a:r>
            <a:r>
              <a:rPr lang="en-US" sz="2700" dirty="0">
                <a:latin typeface="Comic Sans MS" pitchFamily="66" charset="0"/>
              </a:rPr>
              <a:t>your ideas make sense </a:t>
            </a:r>
            <a:r>
              <a:rPr lang="en-US" sz="2700" dirty="0" smtClean="0">
                <a:latin typeface="Comic Sans MS" pitchFamily="66" charset="0"/>
              </a:rPr>
              <a:t>when </a:t>
            </a:r>
            <a:r>
              <a:rPr lang="en-US" sz="2700" dirty="0">
                <a:latin typeface="Comic Sans MS" pitchFamily="66" charset="0"/>
              </a:rPr>
              <a:t>you see them on paper</a:t>
            </a:r>
            <a:r>
              <a:rPr lang="en-US" sz="2700" dirty="0" smtClean="0">
                <a:latin typeface="Comic Sans MS" pitchFamily="66" charset="0"/>
              </a:rPr>
              <a:t>?  If not, rewrite until they do.</a:t>
            </a:r>
            <a:endParaRPr lang="en-US" sz="2700" dirty="0">
              <a:latin typeface="Comic Sans MS" pitchFamily="66" charset="0"/>
            </a:endParaRPr>
          </a:p>
          <a:p>
            <a:pPr marL="800100" lvl="1" indent="-288925"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2700" dirty="0" smtClean="0">
                <a:latin typeface="Comic Sans MS" pitchFamily="66" charset="0"/>
              </a:rPr>
              <a:t>2</a:t>
            </a:r>
            <a:r>
              <a:rPr lang="en-US" sz="2700" baseline="30000" dirty="0" smtClean="0">
                <a:latin typeface="Comic Sans MS" pitchFamily="66" charset="0"/>
              </a:rPr>
              <a:t>nd</a:t>
            </a:r>
            <a:r>
              <a:rPr lang="en-US" sz="2700" dirty="0" smtClean="0">
                <a:latin typeface="Comic Sans MS" pitchFamily="66" charset="0"/>
              </a:rPr>
              <a:t> test - Get </a:t>
            </a:r>
            <a:r>
              <a:rPr lang="en-US" sz="2700" dirty="0">
                <a:latin typeface="Comic Sans MS" pitchFamily="66" charset="0"/>
              </a:rPr>
              <a:t>a trusted </a:t>
            </a:r>
            <a:r>
              <a:rPr lang="en-US" sz="2700" dirty="0" smtClean="0">
                <a:latin typeface="Comic Sans MS" pitchFamily="66" charset="0"/>
              </a:rPr>
              <a:t>colleague</a:t>
            </a:r>
            <a:r>
              <a:rPr lang="en-US" sz="2700" dirty="0">
                <a:latin typeface="Comic Sans MS" pitchFamily="66" charset="0"/>
              </a:rPr>
              <a:t> </a:t>
            </a:r>
            <a:r>
              <a:rPr lang="en-US" sz="2700" dirty="0" smtClean="0">
                <a:latin typeface="Comic Sans MS" pitchFamily="66" charset="0"/>
              </a:rPr>
              <a:t>to review and comment.  If you accept his/her comments…</a:t>
            </a:r>
            <a:endParaRPr lang="en-US" sz="2700" dirty="0">
              <a:latin typeface="Comic Sans MS" pitchFamily="66" charset="0"/>
            </a:endParaRPr>
          </a:p>
          <a:p>
            <a:pPr marL="800100" lvl="1" indent="-288925"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2700" dirty="0" smtClean="0">
                <a:latin typeface="Comic Sans MS" pitchFamily="66" charset="0"/>
              </a:rPr>
              <a:t>Modify and </a:t>
            </a:r>
            <a:r>
              <a:rPr lang="en-US" sz="2700" dirty="0">
                <a:latin typeface="Comic Sans MS" pitchFamily="66" charset="0"/>
              </a:rPr>
              <a:t>rewrite until you are </a:t>
            </a:r>
            <a:r>
              <a:rPr lang="en-US" sz="2700" dirty="0" smtClean="0">
                <a:latin typeface="Comic Sans MS" pitchFamily="66" charset="0"/>
              </a:rPr>
              <a:t>satisfied.</a:t>
            </a:r>
            <a:endParaRPr lang="en-US" sz="2700" dirty="0">
              <a:latin typeface="Comic Sans MS" pitchFamily="66" charset="0"/>
            </a:endParaRPr>
          </a:p>
          <a:p>
            <a:pPr marL="800100" lvl="1" indent="-288925"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2700" dirty="0">
                <a:latin typeface="Comic Sans MS" pitchFamily="66" charset="0"/>
              </a:rPr>
              <a:t>This isn’t the proposal, but if </a:t>
            </a:r>
            <a:r>
              <a:rPr lang="en-US" sz="2700" dirty="0" smtClean="0">
                <a:latin typeface="Comic Sans MS" pitchFamily="66" charset="0"/>
              </a:rPr>
              <a:t>your ideas don’t make sense in this format </a:t>
            </a:r>
            <a:r>
              <a:rPr lang="en-US" sz="27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there won’t be a proposal!</a:t>
            </a:r>
            <a:endParaRPr lang="en-US" sz="2700" b="1" dirty="0">
              <a:solidFill>
                <a:schemeClr val="bg1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4800" y="200561"/>
            <a:ext cx="8534400" cy="1077218"/>
          </a:xfrm>
          <a:prstGeom prst="rect">
            <a:avLst/>
          </a:prstGeom>
          <a:solidFill>
            <a:schemeClr val="bg1">
              <a:lumMod val="25000"/>
            </a:schemeClr>
          </a:solidFill>
          <a:ln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FFFFFF"/>
                </a:solidFill>
                <a:latin typeface="Comic Sans MS" pitchFamily="66" charset="0"/>
              </a:rPr>
              <a:t>“Great ideas aren’t useful until they are written down.”</a:t>
            </a:r>
            <a:endParaRPr lang="en-US" sz="3200" b="1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762000"/>
          </a:xfrm>
        </p:spPr>
        <p:txBody>
          <a:bodyPr/>
          <a:lstStyle/>
          <a:p>
            <a:pPr marL="177800" indent="-177800" algn="ctr">
              <a:spcBef>
                <a:spcPct val="50000"/>
              </a:spcBef>
              <a:tabLst>
                <a:tab pos="1435100" algn="l"/>
              </a:tabLst>
            </a:pPr>
            <a:r>
              <a:rPr lang="en-US" sz="4000" b="1" dirty="0" smtClean="0">
                <a:solidFill>
                  <a:schemeClr val="bg1">
                    <a:lumMod val="25000"/>
                  </a:schemeClr>
                </a:solidFill>
                <a:latin typeface="Comic Sans MS" pitchFamily="66" charset="0"/>
              </a:rPr>
              <a:t>Component: Title and Abstract</a:t>
            </a:r>
          </a:p>
        </p:txBody>
      </p:sp>
      <p:sp>
        <p:nvSpPr>
          <p:cNvPr id="832516" name="Text Box 4"/>
          <p:cNvSpPr txBox="1">
            <a:spLocks noChangeArrowheads="1"/>
          </p:cNvSpPr>
          <p:nvPr/>
        </p:nvSpPr>
        <p:spPr bwMode="auto">
          <a:xfrm>
            <a:off x="381000" y="1066800"/>
            <a:ext cx="845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ctr">
              <a:spcBef>
                <a:spcPct val="50000"/>
              </a:spcBef>
              <a:tabLst>
                <a:tab pos="1435100" algn="l"/>
              </a:tabLs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	</a:t>
            </a: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-381000" y="1066800"/>
            <a:ext cx="9525000" cy="597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4075" lvl="1" indent="-342900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omic Sans MS" pitchFamily="66" charset="0"/>
              </a:rPr>
              <a:t>Often given too little attention, the title and abstract are the first things read by the Program Manager and are often used to assign the proposal to a </a:t>
            </a:r>
            <a:r>
              <a:rPr lang="en-US" sz="2400" u="sng" dirty="0" smtClean="0">
                <a:latin typeface="Comic Sans MS" pitchFamily="66" charset="0"/>
              </a:rPr>
              <a:t>Review Panel</a:t>
            </a:r>
            <a:r>
              <a:rPr lang="en-US" sz="2400" dirty="0">
                <a:latin typeface="Comic Sans MS" pitchFamily="66" charset="0"/>
              </a:rPr>
              <a:t>.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marL="854075" lvl="1" indent="-342900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omic Sans MS" pitchFamily="66" charset="0"/>
              </a:rPr>
              <a:t>You want it to be assigned to the appropriate </a:t>
            </a:r>
            <a:r>
              <a:rPr lang="en-US" sz="2400" dirty="0" smtClean="0">
                <a:latin typeface="Comic Sans MS" pitchFamily="66" charset="0"/>
              </a:rPr>
              <a:t>Review </a:t>
            </a:r>
            <a:r>
              <a:rPr lang="en-US" sz="2400" dirty="0">
                <a:latin typeface="Comic Sans MS" pitchFamily="66" charset="0"/>
              </a:rPr>
              <a:t>P</a:t>
            </a:r>
            <a:r>
              <a:rPr lang="en-US" sz="2400" dirty="0" smtClean="0">
                <a:latin typeface="Comic Sans MS" pitchFamily="66" charset="0"/>
              </a:rPr>
              <a:t>anel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latin typeface="Comic Sans MS" pitchFamily="66" charset="0"/>
            </a:endParaRPr>
          </a:p>
          <a:p>
            <a:pPr marL="854075" lvl="1" indent="-342900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omic Sans MS" pitchFamily="66" charset="0"/>
              </a:rPr>
              <a:t>Therefore, it’s best to write the title </a:t>
            </a:r>
            <a:r>
              <a:rPr lang="en-US" sz="2400" dirty="0">
                <a:latin typeface="Comic Sans MS" pitchFamily="66" charset="0"/>
              </a:rPr>
              <a:t>and abstract </a:t>
            </a:r>
            <a:r>
              <a:rPr lang="en-US" sz="2400" u="sng" dirty="0" smtClean="0">
                <a:latin typeface="Comic Sans MS" pitchFamily="66" charset="0"/>
              </a:rPr>
              <a:t>last</a:t>
            </a:r>
            <a:r>
              <a:rPr lang="en-US" sz="2400" dirty="0" smtClean="0">
                <a:latin typeface="Comic Sans MS" pitchFamily="66" charset="0"/>
              </a:rPr>
              <a:t>.  At least review and appropriately modify each after the full </a:t>
            </a:r>
            <a:r>
              <a:rPr lang="en-US" sz="2400" dirty="0">
                <a:latin typeface="Comic Sans MS" pitchFamily="66" charset="0"/>
              </a:rPr>
              <a:t>proposal is </a:t>
            </a:r>
            <a:r>
              <a:rPr lang="en-US" sz="2400" dirty="0" smtClean="0">
                <a:latin typeface="Comic Sans MS" pitchFamily="66" charset="0"/>
              </a:rPr>
              <a:t>written.</a:t>
            </a:r>
          </a:p>
          <a:p>
            <a:pPr marL="682625" lvl="1" indent="-171450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600" dirty="0">
              <a:latin typeface="Comic Sans MS" pitchFamily="66" charset="0"/>
            </a:endParaRPr>
          </a:p>
          <a:p>
            <a:pPr marL="854075" lvl="1" indent="-34290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dirty="0">
                <a:latin typeface="Comic Sans MS" pitchFamily="66" charset="0"/>
              </a:rPr>
              <a:t>Abstract should contain:</a:t>
            </a:r>
          </a:p>
          <a:p>
            <a:pPr marL="1257300" lvl="2" indent="-34290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latin typeface="Comic Sans MS" pitchFamily="66" charset="0"/>
              </a:rPr>
              <a:t>Hypothesis </a:t>
            </a:r>
            <a:r>
              <a:rPr lang="en-US" sz="2000" dirty="0" smtClean="0">
                <a:latin typeface="Comic Sans MS" pitchFamily="66" charset="0"/>
              </a:rPr>
              <a:t>to </a:t>
            </a:r>
            <a:r>
              <a:rPr lang="en-US" sz="2000" dirty="0">
                <a:latin typeface="Comic Sans MS" pitchFamily="66" charset="0"/>
              </a:rPr>
              <a:t>be </a:t>
            </a:r>
            <a:r>
              <a:rPr lang="en-US" sz="2000" dirty="0" smtClean="0">
                <a:latin typeface="Comic Sans MS" pitchFamily="66" charset="0"/>
              </a:rPr>
              <a:t>tested.</a:t>
            </a:r>
            <a:endParaRPr lang="en-US" sz="2000" dirty="0">
              <a:latin typeface="Comic Sans MS" pitchFamily="66" charset="0"/>
            </a:endParaRPr>
          </a:p>
          <a:p>
            <a:pPr marL="1257300" lvl="2" indent="-342900">
              <a:spcBef>
                <a:spcPct val="15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latin typeface="Comic Sans MS" pitchFamily="66" charset="0"/>
              </a:rPr>
              <a:t>Brief description of the science and the research </a:t>
            </a:r>
            <a:r>
              <a:rPr lang="en-US" sz="2000" dirty="0" smtClean="0">
                <a:latin typeface="Comic Sans MS" pitchFamily="66" charset="0"/>
              </a:rPr>
              <a:t>plan.</a:t>
            </a:r>
            <a:endParaRPr lang="en-US" sz="2000" dirty="0">
              <a:latin typeface="Comic Sans MS" pitchFamily="66" charset="0"/>
            </a:endParaRPr>
          </a:p>
          <a:p>
            <a:pPr marL="1257300" lvl="2" indent="-342900">
              <a:spcBef>
                <a:spcPct val="15000"/>
              </a:spcBef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omic Sans MS" pitchFamily="66" charset="0"/>
              </a:rPr>
              <a:t>Narrative connecting the </a:t>
            </a:r>
            <a:r>
              <a:rPr lang="en-US" sz="2000" dirty="0">
                <a:latin typeface="Comic Sans MS" pitchFamily="66" charset="0"/>
              </a:rPr>
              <a:t>proposal </a:t>
            </a:r>
            <a:r>
              <a:rPr lang="en-US" sz="2000" dirty="0" smtClean="0">
                <a:latin typeface="Comic Sans MS" pitchFamily="66" charset="0"/>
              </a:rPr>
              <a:t>to the BAA and to the agency’s mission/objectives. </a:t>
            </a:r>
            <a:endParaRPr lang="en-US" sz="2000" dirty="0">
              <a:latin typeface="Comic Sans MS" pitchFamily="66" charset="0"/>
            </a:endParaRPr>
          </a:p>
          <a:p>
            <a:pPr marL="1257300" lvl="2" indent="-342900">
              <a:spcBef>
                <a:spcPct val="15000"/>
              </a:spcBef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omic Sans MS" pitchFamily="66" charset="0"/>
              </a:rPr>
              <a:t>Description of why </a:t>
            </a:r>
            <a:r>
              <a:rPr lang="en-US" sz="2000" dirty="0">
                <a:latin typeface="Comic Sans MS" pitchFamily="66" charset="0"/>
              </a:rPr>
              <a:t>the </a:t>
            </a:r>
            <a:r>
              <a:rPr lang="en-US" sz="2000" dirty="0" smtClean="0">
                <a:latin typeface="Comic Sans MS" pitchFamily="66" charset="0"/>
              </a:rPr>
              <a:t>proposal is </a:t>
            </a:r>
            <a:r>
              <a:rPr lang="en-US" sz="2000" dirty="0">
                <a:latin typeface="Comic Sans MS" pitchFamily="66" charset="0"/>
              </a:rPr>
              <a:t>important, significant and worth </a:t>
            </a:r>
            <a:r>
              <a:rPr lang="en-US" sz="2000" dirty="0" smtClean="0">
                <a:latin typeface="Comic Sans MS" pitchFamily="66" charset="0"/>
              </a:rPr>
              <a:t>supporting.</a:t>
            </a:r>
            <a:endParaRPr lang="en-US" sz="2000" dirty="0">
              <a:latin typeface="Comic Sans MS" pitchFamily="66" charset="0"/>
            </a:endParaRPr>
          </a:p>
          <a:p>
            <a:pPr marL="968375" lvl="1" indent="-4572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8" grpId="0" build="allAtOnce"/>
    </p:bldLst>
  </p:timing>
</p:sld>
</file>

<file path=ppt/theme/theme1.xml><?xml version="1.0" encoding="utf-8"?>
<a:theme xmlns:a="http://schemas.openxmlformats.org/drawingml/2006/main" name="My Documents">
  <a:themeElements>
    <a:clrScheme name="">
      <a:dk1>
        <a:srgbClr val="000000"/>
      </a:dk1>
      <a:lt1>
        <a:srgbClr val="C0C0FF"/>
      </a:lt1>
      <a:dk2>
        <a:srgbClr val="0000FF"/>
      </a:dk2>
      <a:lt2>
        <a:srgbClr val="8080FF"/>
      </a:lt2>
      <a:accent1>
        <a:srgbClr val="E000E0"/>
      </a:accent1>
      <a:accent2>
        <a:srgbClr val="00FF00"/>
      </a:accent2>
      <a:accent3>
        <a:srgbClr val="DCDCFF"/>
      </a:accent3>
      <a:accent4>
        <a:srgbClr val="000000"/>
      </a:accent4>
      <a:accent5>
        <a:srgbClr val="EDAAED"/>
      </a:accent5>
      <a:accent6>
        <a:srgbClr val="00E700"/>
      </a:accent6>
      <a:hlink>
        <a:srgbClr val="FF0000"/>
      </a:hlink>
      <a:folHlink>
        <a:srgbClr val="4040FF"/>
      </a:folHlink>
    </a:clrScheme>
    <a:fontScheme name="My Documents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My Documen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 Documen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10433</TotalTime>
  <Pages>5</Pages>
  <Words>2962</Words>
  <Application>Microsoft Office PowerPoint</Application>
  <PresentationFormat>On-screen Show (4:3)</PresentationFormat>
  <Paragraphs>320</Paragraphs>
  <Slides>56</Slides>
  <Notes>56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My Documents</vt:lpstr>
      <vt:lpstr>COMP 918: Research Administration for Scientists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Component: Title and Abstract</vt:lpstr>
      <vt:lpstr>Component: Proposed Research</vt:lpstr>
      <vt:lpstr>Component: Research Design/Methods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Congresswoman Jane Harmon</dc:title>
  <dc:creator>Raymond L. Bates</dc:creator>
  <dc:description>used for viewgraph presentations</dc:description>
  <cp:lastModifiedBy>Timothy Quigg</cp:lastModifiedBy>
  <cp:revision>705</cp:revision>
  <cp:lastPrinted>1999-02-26T00:13:06Z</cp:lastPrinted>
  <dcterms:created xsi:type="dcterms:W3CDTF">1996-01-11T12:18:14Z</dcterms:created>
  <dcterms:modified xsi:type="dcterms:W3CDTF">2013-01-08T18:00:18Z</dcterms:modified>
</cp:coreProperties>
</file>